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704" r:id="rId2"/>
    <p:sldId id="705" r:id="rId3"/>
    <p:sldId id="706" r:id="rId4"/>
    <p:sldId id="707" r:id="rId5"/>
    <p:sldId id="708" r:id="rId6"/>
    <p:sldId id="631" r:id="rId7"/>
    <p:sldId id="820" r:id="rId8"/>
    <p:sldId id="791" r:id="rId9"/>
    <p:sldId id="596" r:id="rId10"/>
    <p:sldId id="587" r:id="rId11"/>
    <p:sldId id="746" r:id="rId12"/>
    <p:sldId id="660" r:id="rId13"/>
    <p:sldId id="662" r:id="rId14"/>
    <p:sldId id="832" r:id="rId15"/>
    <p:sldId id="758" r:id="rId16"/>
    <p:sldId id="823" r:id="rId17"/>
    <p:sldId id="794" r:id="rId18"/>
    <p:sldId id="839" r:id="rId19"/>
    <p:sldId id="762" r:id="rId20"/>
    <p:sldId id="806" r:id="rId21"/>
    <p:sldId id="824" r:id="rId22"/>
    <p:sldId id="810" r:id="rId23"/>
    <p:sldId id="807" r:id="rId24"/>
    <p:sldId id="825" r:id="rId25"/>
    <p:sldId id="763" r:id="rId26"/>
    <p:sldId id="811" r:id="rId27"/>
    <p:sldId id="826" r:id="rId28"/>
    <p:sldId id="760" r:id="rId29"/>
    <p:sldId id="827" r:id="rId30"/>
    <p:sldId id="833" r:id="rId31"/>
    <p:sldId id="840" r:id="rId32"/>
    <p:sldId id="390" r:id="rId33"/>
    <p:sldId id="838" r:id="rId34"/>
    <p:sldId id="842" r:id="rId35"/>
    <p:sldId id="843" r:id="rId36"/>
    <p:sldId id="828" r:id="rId37"/>
    <p:sldId id="798" r:id="rId38"/>
    <p:sldId id="799" r:id="rId39"/>
    <p:sldId id="800" r:id="rId40"/>
    <p:sldId id="767" r:id="rId41"/>
    <p:sldId id="768" r:id="rId42"/>
    <p:sldId id="770" r:id="rId43"/>
    <p:sldId id="769" r:id="rId44"/>
    <p:sldId id="836" r:id="rId45"/>
    <p:sldId id="834" r:id="rId46"/>
    <p:sldId id="837" r:id="rId47"/>
    <p:sldId id="844" r:id="rId48"/>
    <p:sldId id="829" r:id="rId49"/>
    <p:sldId id="788" r:id="rId50"/>
    <p:sldId id="805" r:id="rId51"/>
    <p:sldId id="772" r:id="rId52"/>
    <p:sldId id="773" r:id="rId53"/>
    <p:sldId id="815" r:id="rId54"/>
    <p:sldId id="835" r:id="rId55"/>
    <p:sldId id="831" r:id="rId56"/>
    <p:sldId id="818" r:id="rId57"/>
    <p:sldId id="394" r:id="rId58"/>
    <p:sldId id="393" r:id="rId59"/>
    <p:sldId id="432" r:id="rId60"/>
  </p:sldIdLst>
  <p:sldSz cx="16256000" cy="9144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AC28"/>
    <a:srgbClr val="C8A267"/>
    <a:srgbClr val="F6AC25"/>
    <a:srgbClr val="1C335D"/>
    <a:srgbClr val="737375"/>
    <a:srgbClr val="1D3160"/>
    <a:srgbClr val="002D62"/>
    <a:srgbClr val="777779"/>
    <a:srgbClr val="00377A"/>
    <a:srgbClr val="003D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67985" autoAdjust="0"/>
  </p:normalViewPr>
  <p:slideViewPr>
    <p:cSldViewPr>
      <p:cViewPr varScale="1">
        <p:scale>
          <a:sx n="79" d="100"/>
          <a:sy n="79" d="100"/>
        </p:scale>
        <p:origin x="54" y="306"/>
      </p:cViewPr>
      <p:guideLst>
        <p:guide orient="horz" pos="2880"/>
        <p:guide pos="2160"/>
      </p:guideLst>
    </p:cSldViewPr>
  </p:slideViewPr>
  <p:notesTextViewPr>
    <p:cViewPr>
      <p:scale>
        <a:sx n="3" d="2"/>
        <a:sy n="3" d="2"/>
      </p:scale>
      <p:origin x="0" y="0"/>
    </p:cViewPr>
  </p:notesTextViewPr>
  <p:sorterViewPr>
    <p:cViewPr>
      <p:scale>
        <a:sx n="32893" d="50000"/>
        <a:sy n="32893" d="50000"/>
      </p:scale>
      <p:origin x="0" y="-2064"/>
    </p:cViewPr>
  </p:sorterViewPr>
  <p:notesViewPr>
    <p:cSldViewPr>
      <p:cViewPr varScale="1">
        <p:scale>
          <a:sx n="107" d="100"/>
          <a:sy n="107" d="100"/>
        </p:scale>
        <p:origin x="2598" y="12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19" cy="465242"/>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sz="quarter" idx="1"/>
          </p:nvPr>
        </p:nvSpPr>
        <p:spPr>
          <a:xfrm>
            <a:off x="3970885" y="0"/>
            <a:ext cx="3038319" cy="465242"/>
          </a:xfrm>
          <a:prstGeom prst="rect">
            <a:avLst/>
          </a:prstGeom>
        </p:spPr>
        <p:txBody>
          <a:bodyPr vert="horz" lIns="91427" tIns="45713" rIns="91427" bIns="45713" rtlCol="0"/>
          <a:lstStyle>
            <a:lvl1pPr algn="r">
              <a:defRPr sz="1200"/>
            </a:lvl1pPr>
          </a:lstStyle>
          <a:p>
            <a:r>
              <a:rPr lang="en-US" dirty="0"/>
              <a:t>Item 10a</a:t>
            </a:r>
          </a:p>
        </p:txBody>
      </p:sp>
      <p:sp>
        <p:nvSpPr>
          <p:cNvPr id="4" name="Footer Placeholder 3"/>
          <p:cNvSpPr>
            <a:spLocks noGrp="1"/>
          </p:cNvSpPr>
          <p:nvPr>
            <p:ph type="ftr" sz="quarter" idx="2"/>
          </p:nvPr>
        </p:nvSpPr>
        <p:spPr>
          <a:xfrm>
            <a:off x="0" y="8831162"/>
            <a:ext cx="3038319" cy="465240"/>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970885" y="8831162"/>
            <a:ext cx="3038319" cy="465240"/>
          </a:xfrm>
          <a:prstGeom prst="rect">
            <a:avLst/>
          </a:prstGeom>
        </p:spPr>
        <p:txBody>
          <a:bodyPr vert="horz" lIns="91427" tIns="45713" rIns="91427" bIns="45713" rtlCol="0" anchor="b"/>
          <a:lstStyle>
            <a:lvl1pPr algn="r">
              <a:defRPr sz="1200"/>
            </a:lvl1pPr>
          </a:lstStyle>
          <a:p>
            <a:fld id="{B9360DBC-FB97-4985-8E76-A2A2CE2D0FC0}" type="slidenum">
              <a:rPr lang="en-US" smtClean="0"/>
              <a:t>‹#›</a:t>
            </a:fld>
            <a:endParaRPr lang="en-US"/>
          </a:p>
        </p:txBody>
      </p:sp>
    </p:spTree>
    <p:extLst>
      <p:ext uri="{BB962C8B-B14F-4D97-AF65-F5344CB8AC3E}">
        <p14:creationId xmlns:p14="http://schemas.microsoft.com/office/powerpoint/2010/main" val="3680698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612" cy="466434"/>
          </a:xfrm>
          <a:prstGeom prst="rect">
            <a:avLst/>
          </a:prstGeom>
        </p:spPr>
        <p:txBody>
          <a:bodyPr vert="horz" lIns="58696" tIns="29348" rIns="58696" bIns="29348" rtlCol="0"/>
          <a:lstStyle>
            <a:lvl1pPr algn="l">
              <a:defRPr sz="800"/>
            </a:lvl1pPr>
          </a:lstStyle>
          <a:p>
            <a:endParaRPr lang="en-US"/>
          </a:p>
        </p:txBody>
      </p:sp>
      <p:sp>
        <p:nvSpPr>
          <p:cNvPr id="3" name="Date Placeholder 2"/>
          <p:cNvSpPr>
            <a:spLocks noGrp="1"/>
          </p:cNvSpPr>
          <p:nvPr>
            <p:ph type="dt" idx="1"/>
          </p:nvPr>
        </p:nvSpPr>
        <p:spPr>
          <a:xfrm>
            <a:off x="3970735" y="1"/>
            <a:ext cx="3038296" cy="466434"/>
          </a:xfrm>
          <a:prstGeom prst="rect">
            <a:avLst/>
          </a:prstGeom>
        </p:spPr>
        <p:txBody>
          <a:bodyPr vert="horz" lIns="58696" tIns="29348" rIns="58696" bIns="29348" rtlCol="0"/>
          <a:lstStyle>
            <a:lvl1pPr algn="r">
              <a:defRPr sz="800"/>
            </a:lvl1pPr>
          </a:lstStyle>
          <a:p>
            <a:fld id="{E9918F61-AB0A-4A14-A788-711E5D08E7CC}" type="datetimeFigureOut">
              <a:rPr lang="en-US" smtClean="0"/>
              <a:t>2/9/2023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58696" tIns="29348" rIns="58696" bIns="29348"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58696" tIns="29348" rIns="58696" bIns="2934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612" cy="466434"/>
          </a:xfrm>
          <a:prstGeom prst="rect">
            <a:avLst/>
          </a:prstGeom>
        </p:spPr>
        <p:txBody>
          <a:bodyPr vert="horz" lIns="58696" tIns="29348" rIns="58696" bIns="29348" rtlCol="0" anchor="b"/>
          <a:lstStyle>
            <a:lvl1pPr algn="l">
              <a:defRPr sz="800"/>
            </a:lvl1pPr>
          </a:lstStyle>
          <a:p>
            <a:endParaRPr lang="en-US"/>
          </a:p>
        </p:txBody>
      </p:sp>
      <p:sp>
        <p:nvSpPr>
          <p:cNvPr id="7" name="Slide Number Placeholder 6"/>
          <p:cNvSpPr>
            <a:spLocks noGrp="1"/>
          </p:cNvSpPr>
          <p:nvPr>
            <p:ph type="sldNum" sz="quarter" idx="5"/>
          </p:nvPr>
        </p:nvSpPr>
        <p:spPr>
          <a:xfrm>
            <a:off x="3970735" y="8829969"/>
            <a:ext cx="3038296" cy="466434"/>
          </a:xfrm>
          <a:prstGeom prst="rect">
            <a:avLst/>
          </a:prstGeom>
        </p:spPr>
        <p:txBody>
          <a:bodyPr vert="horz" lIns="58696" tIns="29348" rIns="58696" bIns="29348" rtlCol="0" anchor="b"/>
          <a:lstStyle>
            <a:lvl1pPr algn="r">
              <a:defRPr sz="800"/>
            </a:lvl1pPr>
          </a:lstStyle>
          <a:p>
            <a:fld id="{3DA8395F-5C65-4EC9-BAE4-732C9E95B8EA}" type="slidenum">
              <a:rPr lang="en-US" smtClean="0"/>
              <a:t>‹#›</a:t>
            </a:fld>
            <a:endParaRPr lang="en-US"/>
          </a:p>
        </p:txBody>
      </p:sp>
    </p:spTree>
    <p:extLst>
      <p:ext uri="{BB962C8B-B14F-4D97-AF65-F5344CB8AC3E}">
        <p14:creationId xmlns:p14="http://schemas.microsoft.com/office/powerpoint/2010/main" val="1900174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DTAC members,</a:t>
            </a:r>
            <a:endParaRPr lang="en-US" baseline="0" dirty="0"/>
          </a:p>
          <a:p>
            <a:endParaRPr lang="en-US" baseline="0" dirty="0"/>
          </a:p>
          <a:p>
            <a:r>
              <a:rPr lang="en-US" baseline="0" dirty="0"/>
              <a:t>Its nice to see you all here on our first meeting! As a reminder, my name is Lisa Porras, Planning Manager and project manager for the Downtown Specific Plan project.</a:t>
            </a:r>
          </a:p>
          <a:p>
            <a:endParaRPr lang="en-US" baseline="0" dirty="0"/>
          </a:p>
          <a:p>
            <a:r>
              <a:rPr lang="en-US" baseline="0" dirty="0"/>
              <a:t>I am going to be walking us through tonight’s agenda. As an official Brown Act committee, we have certain protocols we must follow and I will guide us through those tonight.</a:t>
            </a:r>
          </a:p>
        </p:txBody>
      </p:sp>
      <p:sp>
        <p:nvSpPr>
          <p:cNvPr id="4" name="Slide Number Placeholder 3"/>
          <p:cNvSpPr>
            <a:spLocks noGrp="1"/>
          </p:cNvSpPr>
          <p:nvPr>
            <p:ph type="sldNum" sz="quarter" idx="10"/>
          </p:nvPr>
        </p:nvSpPr>
        <p:spPr/>
        <p:txBody>
          <a:bodyPr/>
          <a:lstStyle/>
          <a:p>
            <a:fld id="{3DA8395F-5C65-4EC9-BAE4-732C9E95B8EA}" type="slidenum">
              <a:rPr lang="en-US" smtClean="0"/>
              <a:t>1</a:t>
            </a:fld>
            <a:endParaRPr lang="en-US"/>
          </a:p>
        </p:txBody>
      </p:sp>
    </p:spTree>
    <p:extLst>
      <p:ext uri="{BB962C8B-B14F-4D97-AF65-F5344CB8AC3E}">
        <p14:creationId xmlns:p14="http://schemas.microsoft.com/office/powerpoint/2010/main" val="2308958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3DA8395F-5C65-4EC9-BAE4-732C9E95B8EA}" type="slidenum">
              <a:rPr lang="en-US" sz="800">
                <a:solidFill>
                  <a:prstClr val="black"/>
                </a:solidFill>
                <a:latin typeface="Calibri" panose="020F0502020204030204"/>
              </a:rPr>
              <a:pPr defTabSz="966612">
                <a:defRPr/>
              </a:pPr>
              <a:t>14</a:t>
            </a:fld>
            <a:endParaRPr lang="en-US" sz="800" dirty="0">
              <a:solidFill>
                <a:prstClr val="black"/>
              </a:solidFill>
              <a:latin typeface="Calibri" panose="020F0502020204030204"/>
            </a:endParaRPr>
          </a:p>
        </p:txBody>
      </p:sp>
    </p:spTree>
    <p:extLst>
      <p:ext uri="{BB962C8B-B14F-4D97-AF65-F5344CB8AC3E}">
        <p14:creationId xmlns:p14="http://schemas.microsoft.com/office/powerpoint/2010/main" val="1936313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3DA8395F-5C65-4EC9-BAE4-732C9E95B8EA}" type="slidenum">
              <a:rPr lang="en-US" sz="800">
                <a:solidFill>
                  <a:prstClr val="black"/>
                </a:solidFill>
                <a:latin typeface="Calibri" panose="020F0502020204030204"/>
              </a:rPr>
              <a:pPr defTabSz="966612">
                <a:defRPr/>
              </a:pPr>
              <a:t>16</a:t>
            </a:fld>
            <a:endParaRPr lang="en-US" sz="800" dirty="0">
              <a:solidFill>
                <a:prstClr val="black"/>
              </a:solidFill>
              <a:latin typeface="Calibri" panose="020F0502020204030204"/>
            </a:endParaRPr>
          </a:p>
        </p:txBody>
      </p:sp>
    </p:spTree>
    <p:extLst>
      <p:ext uri="{BB962C8B-B14F-4D97-AF65-F5344CB8AC3E}">
        <p14:creationId xmlns:p14="http://schemas.microsoft.com/office/powerpoint/2010/main" val="2091975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7463CD-6CF3-4585-8F94-1DC94557873F}" type="slidenum">
              <a:rPr lang="en-US" smtClean="0"/>
              <a:t>18</a:t>
            </a:fld>
            <a:endParaRPr lang="en-US" dirty="0"/>
          </a:p>
        </p:txBody>
      </p:sp>
    </p:spTree>
    <p:extLst>
      <p:ext uri="{BB962C8B-B14F-4D97-AF65-F5344CB8AC3E}">
        <p14:creationId xmlns:p14="http://schemas.microsoft.com/office/powerpoint/2010/main" val="2111429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Traffic disruption is ~2 cars/minute at peak hour </a:t>
            </a:r>
          </a:p>
          <a:p>
            <a:r>
              <a:rPr lang="en-US" dirty="0"/>
              <a:t>63 parking spaces – represents 9% of on-street spaces north of Arroyo and 3% of the total spaces north of Arroyo </a:t>
            </a:r>
          </a:p>
        </p:txBody>
      </p:sp>
      <p:sp>
        <p:nvSpPr>
          <p:cNvPr id="4" name="Slide Number Placeholder 3"/>
          <p:cNvSpPr>
            <a:spLocks noGrp="1"/>
          </p:cNvSpPr>
          <p:nvPr>
            <p:ph type="sldNum" sz="quarter" idx="5"/>
          </p:nvPr>
        </p:nvSpPr>
        <p:spPr/>
        <p:txBody>
          <a:bodyPr/>
          <a:lstStyle/>
          <a:p>
            <a:fld id="{2D7463CD-6CF3-4585-8F94-1DC94557873F}" type="slidenum">
              <a:rPr lang="en-US" smtClean="0"/>
              <a:t>19</a:t>
            </a:fld>
            <a:endParaRPr lang="en-US" dirty="0"/>
          </a:p>
        </p:txBody>
      </p:sp>
    </p:spTree>
    <p:extLst>
      <p:ext uri="{BB962C8B-B14F-4D97-AF65-F5344CB8AC3E}">
        <p14:creationId xmlns:p14="http://schemas.microsoft.com/office/powerpoint/2010/main" val="4155705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Traffic disruption is ~2 cars/minute at peak hour </a:t>
            </a:r>
          </a:p>
          <a:p>
            <a:r>
              <a:rPr lang="en-US" dirty="0"/>
              <a:t>63 parking spaces – represents 9% of on-street spaces north of Arroyo and 3% of the total spaces north of Arroyo </a:t>
            </a:r>
          </a:p>
        </p:txBody>
      </p:sp>
      <p:sp>
        <p:nvSpPr>
          <p:cNvPr id="4" name="Slide Number Placeholder 3"/>
          <p:cNvSpPr>
            <a:spLocks noGrp="1"/>
          </p:cNvSpPr>
          <p:nvPr>
            <p:ph type="sldNum" sz="quarter" idx="5"/>
          </p:nvPr>
        </p:nvSpPr>
        <p:spPr/>
        <p:txBody>
          <a:bodyPr/>
          <a:lstStyle/>
          <a:p>
            <a:fld id="{2D7463CD-6CF3-4585-8F94-1DC94557873F}" type="slidenum">
              <a:rPr lang="en-US" smtClean="0"/>
              <a:t>20</a:t>
            </a:fld>
            <a:endParaRPr lang="en-US" dirty="0"/>
          </a:p>
        </p:txBody>
      </p:sp>
    </p:spTree>
    <p:extLst>
      <p:ext uri="{BB962C8B-B14F-4D97-AF65-F5344CB8AC3E}">
        <p14:creationId xmlns:p14="http://schemas.microsoft.com/office/powerpoint/2010/main" val="3870190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Traffic disruption is ~2 cars/minute at peak hour </a:t>
            </a:r>
          </a:p>
          <a:p>
            <a:r>
              <a:rPr lang="en-US" dirty="0"/>
              <a:t>63 parking spaces – represents 9% of on-street spaces north of Arroyo and 3% of the total spaces north of Arroyo </a:t>
            </a:r>
          </a:p>
        </p:txBody>
      </p:sp>
      <p:sp>
        <p:nvSpPr>
          <p:cNvPr id="4" name="Slide Number Placeholder 3"/>
          <p:cNvSpPr>
            <a:spLocks noGrp="1"/>
          </p:cNvSpPr>
          <p:nvPr>
            <p:ph type="sldNum" sz="quarter" idx="5"/>
          </p:nvPr>
        </p:nvSpPr>
        <p:spPr/>
        <p:txBody>
          <a:bodyPr/>
          <a:lstStyle/>
          <a:p>
            <a:fld id="{2D7463CD-6CF3-4585-8F94-1DC94557873F}" type="slidenum">
              <a:rPr lang="en-US" smtClean="0"/>
              <a:t>21</a:t>
            </a:fld>
            <a:endParaRPr lang="en-US" dirty="0"/>
          </a:p>
        </p:txBody>
      </p:sp>
    </p:spTree>
    <p:extLst>
      <p:ext uri="{BB962C8B-B14F-4D97-AF65-F5344CB8AC3E}">
        <p14:creationId xmlns:p14="http://schemas.microsoft.com/office/powerpoint/2010/main" val="3475138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Traffic disruption is ~2 cars/minute at peak hour </a:t>
            </a:r>
          </a:p>
          <a:p>
            <a:r>
              <a:rPr lang="en-US" dirty="0"/>
              <a:t>63 parking spaces – represents 9% of on-street spaces north of Arroyo and 3% of the total spaces north of Arroyo </a:t>
            </a:r>
          </a:p>
        </p:txBody>
      </p:sp>
      <p:sp>
        <p:nvSpPr>
          <p:cNvPr id="4" name="Slide Number Placeholder 3"/>
          <p:cNvSpPr>
            <a:spLocks noGrp="1"/>
          </p:cNvSpPr>
          <p:nvPr>
            <p:ph type="sldNum" sz="quarter" idx="5"/>
          </p:nvPr>
        </p:nvSpPr>
        <p:spPr/>
        <p:txBody>
          <a:bodyPr/>
          <a:lstStyle/>
          <a:p>
            <a:fld id="{2D7463CD-6CF3-4585-8F94-1DC94557873F}" type="slidenum">
              <a:rPr lang="en-US" smtClean="0"/>
              <a:t>24</a:t>
            </a:fld>
            <a:endParaRPr lang="en-US" dirty="0"/>
          </a:p>
        </p:txBody>
      </p:sp>
    </p:spTree>
    <p:extLst>
      <p:ext uri="{BB962C8B-B14F-4D97-AF65-F5344CB8AC3E}">
        <p14:creationId xmlns:p14="http://schemas.microsoft.com/office/powerpoint/2010/main" val="1471375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7463CD-6CF3-4585-8F94-1DC94557873F}" type="slidenum">
              <a:rPr lang="en-US" smtClean="0"/>
              <a:t>26</a:t>
            </a:fld>
            <a:endParaRPr lang="en-US" dirty="0"/>
          </a:p>
        </p:txBody>
      </p:sp>
    </p:spTree>
    <p:extLst>
      <p:ext uri="{BB962C8B-B14F-4D97-AF65-F5344CB8AC3E}">
        <p14:creationId xmlns:p14="http://schemas.microsoft.com/office/powerpoint/2010/main" val="3941498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Traffic disruption is ~2 cars/minute at peak hour </a:t>
            </a:r>
          </a:p>
          <a:p>
            <a:r>
              <a:rPr lang="en-US" dirty="0"/>
              <a:t>63 parking spaces – represents 9% of on-street spaces north of Arroyo and 3% of the total spaces north of Arroyo </a:t>
            </a:r>
          </a:p>
        </p:txBody>
      </p:sp>
      <p:sp>
        <p:nvSpPr>
          <p:cNvPr id="4" name="Slide Number Placeholder 3"/>
          <p:cNvSpPr>
            <a:spLocks noGrp="1"/>
          </p:cNvSpPr>
          <p:nvPr>
            <p:ph type="sldNum" sz="quarter" idx="5"/>
          </p:nvPr>
        </p:nvSpPr>
        <p:spPr/>
        <p:txBody>
          <a:bodyPr/>
          <a:lstStyle/>
          <a:p>
            <a:fld id="{2D7463CD-6CF3-4585-8F94-1DC94557873F}" type="slidenum">
              <a:rPr lang="en-US" smtClean="0"/>
              <a:t>27</a:t>
            </a:fld>
            <a:endParaRPr lang="en-US" dirty="0"/>
          </a:p>
        </p:txBody>
      </p:sp>
    </p:spTree>
    <p:extLst>
      <p:ext uri="{BB962C8B-B14F-4D97-AF65-F5344CB8AC3E}">
        <p14:creationId xmlns:p14="http://schemas.microsoft.com/office/powerpoint/2010/main" val="1770388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Traffic disruption is ~2 cars/minute at peak hour </a:t>
            </a:r>
          </a:p>
          <a:p>
            <a:r>
              <a:rPr lang="en-US" dirty="0"/>
              <a:t>63 parking spaces – represents 9% of on-street spaces north of Arroyo and 3% of the total spaces north of Arroyo </a:t>
            </a:r>
          </a:p>
        </p:txBody>
      </p:sp>
      <p:sp>
        <p:nvSpPr>
          <p:cNvPr id="4" name="Slide Number Placeholder 3"/>
          <p:cNvSpPr>
            <a:spLocks noGrp="1"/>
          </p:cNvSpPr>
          <p:nvPr>
            <p:ph type="sldNum" sz="quarter" idx="5"/>
          </p:nvPr>
        </p:nvSpPr>
        <p:spPr/>
        <p:txBody>
          <a:bodyPr/>
          <a:lstStyle/>
          <a:p>
            <a:fld id="{2D7463CD-6CF3-4585-8F94-1DC94557873F}" type="slidenum">
              <a:rPr lang="en-US" smtClean="0"/>
              <a:t>29</a:t>
            </a:fld>
            <a:endParaRPr lang="en-US" dirty="0"/>
          </a:p>
        </p:txBody>
      </p:sp>
    </p:spTree>
    <p:extLst>
      <p:ext uri="{BB962C8B-B14F-4D97-AF65-F5344CB8AC3E}">
        <p14:creationId xmlns:p14="http://schemas.microsoft.com/office/powerpoint/2010/main" val="1966637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is to officially start, or kickoff the meeting, which we will now do.</a:t>
            </a:r>
          </a:p>
          <a:p>
            <a:endParaRPr lang="en-US" dirty="0"/>
          </a:p>
          <a:p>
            <a:r>
              <a:rPr lang="en-US" dirty="0"/>
              <a:t>For all DTAC members, please make sure your camera is on throughout the duration of tonight’s meeting.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8395F-5C65-4EC9-BAE4-732C9E95B8EA}"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857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3DA8395F-5C65-4EC9-BAE4-732C9E95B8EA}" type="slidenum">
              <a:rPr lang="en-US" sz="800">
                <a:solidFill>
                  <a:prstClr val="black"/>
                </a:solidFill>
                <a:latin typeface="Calibri" panose="020F0502020204030204"/>
              </a:rPr>
              <a:pPr defTabSz="966612">
                <a:defRPr/>
              </a:pPr>
              <a:t>30</a:t>
            </a:fld>
            <a:endParaRPr lang="en-US" sz="800" dirty="0">
              <a:solidFill>
                <a:prstClr val="black"/>
              </a:solidFill>
              <a:latin typeface="Calibri" panose="020F0502020204030204"/>
            </a:endParaRPr>
          </a:p>
        </p:txBody>
      </p:sp>
    </p:spTree>
    <p:extLst>
      <p:ext uri="{BB962C8B-B14F-4D97-AF65-F5344CB8AC3E}">
        <p14:creationId xmlns:p14="http://schemas.microsoft.com/office/powerpoint/2010/main" val="880381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7463CD-6CF3-4585-8F94-1DC94557873F}" type="slidenum">
              <a:rPr lang="en-US" smtClean="0"/>
              <a:t>31</a:t>
            </a:fld>
            <a:endParaRPr lang="en-US" dirty="0"/>
          </a:p>
        </p:txBody>
      </p:sp>
    </p:spTree>
    <p:extLst>
      <p:ext uri="{BB962C8B-B14F-4D97-AF65-F5344CB8AC3E}">
        <p14:creationId xmlns:p14="http://schemas.microsoft.com/office/powerpoint/2010/main" val="3400979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8395F-5C65-4EC9-BAE4-732C9E95B8EA}"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145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3DA8395F-5C65-4EC9-BAE4-732C9E95B8EA}" type="slidenum">
              <a:rPr lang="en-US" sz="800">
                <a:solidFill>
                  <a:prstClr val="black"/>
                </a:solidFill>
                <a:latin typeface="Calibri" panose="020F0502020204030204"/>
              </a:rPr>
              <a:pPr defTabSz="966612">
                <a:defRPr/>
              </a:pPr>
              <a:t>35</a:t>
            </a:fld>
            <a:endParaRPr lang="en-US" sz="800" dirty="0">
              <a:solidFill>
                <a:prstClr val="black"/>
              </a:solidFill>
              <a:latin typeface="Calibri" panose="020F0502020204030204"/>
            </a:endParaRPr>
          </a:p>
        </p:txBody>
      </p:sp>
    </p:spTree>
    <p:extLst>
      <p:ext uri="{BB962C8B-B14F-4D97-AF65-F5344CB8AC3E}">
        <p14:creationId xmlns:p14="http://schemas.microsoft.com/office/powerpoint/2010/main" val="2237065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3DA8395F-5C65-4EC9-BAE4-732C9E95B8EA}" type="slidenum">
              <a:rPr lang="en-US" sz="800">
                <a:solidFill>
                  <a:prstClr val="black"/>
                </a:solidFill>
                <a:latin typeface="Calibri" panose="020F0502020204030204"/>
              </a:rPr>
              <a:pPr defTabSz="966612">
                <a:defRPr/>
              </a:pPr>
              <a:t>36</a:t>
            </a:fld>
            <a:endParaRPr lang="en-US" sz="800" dirty="0">
              <a:solidFill>
                <a:prstClr val="black"/>
              </a:solidFill>
              <a:latin typeface="Calibri" panose="020F0502020204030204"/>
            </a:endParaRPr>
          </a:p>
        </p:txBody>
      </p:sp>
    </p:spTree>
    <p:extLst>
      <p:ext uri="{BB962C8B-B14F-4D97-AF65-F5344CB8AC3E}">
        <p14:creationId xmlns:p14="http://schemas.microsoft.com/office/powerpoint/2010/main" val="667374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iStock photo</a:t>
            </a:r>
          </a:p>
        </p:txBody>
      </p:sp>
      <p:sp>
        <p:nvSpPr>
          <p:cNvPr id="4" name="Slide Number Placeholder 3"/>
          <p:cNvSpPr>
            <a:spLocks noGrp="1"/>
          </p:cNvSpPr>
          <p:nvPr>
            <p:ph type="sldNum" sz="quarter" idx="5"/>
          </p:nvPr>
        </p:nvSpPr>
        <p:spPr/>
        <p:txBody>
          <a:bodyPr/>
          <a:lstStyle/>
          <a:p>
            <a:fld id="{2D7463CD-6CF3-4585-8F94-1DC94557873F}" type="slidenum">
              <a:rPr lang="en-US" smtClean="0"/>
              <a:t>39</a:t>
            </a:fld>
            <a:endParaRPr lang="en-US" dirty="0"/>
          </a:p>
        </p:txBody>
      </p:sp>
    </p:spTree>
    <p:extLst>
      <p:ext uri="{BB962C8B-B14F-4D97-AF65-F5344CB8AC3E}">
        <p14:creationId xmlns:p14="http://schemas.microsoft.com/office/powerpoint/2010/main" val="3163018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3DA8395F-5C65-4EC9-BAE4-732C9E95B8EA}" type="slidenum">
              <a:rPr lang="en-US" sz="800">
                <a:solidFill>
                  <a:prstClr val="black"/>
                </a:solidFill>
                <a:latin typeface="Calibri" panose="020F0502020204030204"/>
              </a:rPr>
              <a:pPr defTabSz="966612">
                <a:defRPr/>
              </a:pPr>
              <a:t>45</a:t>
            </a:fld>
            <a:endParaRPr lang="en-US" sz="800" dirty="0">
              <a:solidFill>
                <a:prstClr val="black"/>
              </a:solidFill>
              <a:latin typeface="Calibri" panose="020F0502020204030204"/>
            </a:endParaRPr>
          </a:p>
        </p:txBody>
      </p:sp>
    </p:spTree>
    <p:extLst>
      <p:ext uri="{BB962C8B-B14F-4D97-AF65-F5344CB8AC3E}">
        <p14:creationId xmlns:p14="http://schemas.microsoft.com/office/powerpoint/2010/main" val="33948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3DA8395F-5C65-4EC9-BAE4-732C9E95B8EA}" type="slidenum">
              <a:rPr lang="en-US" sz="800">
                <a:solidFill>
                  <a:prstClr val="black"/>
                </a:solidFill>
                <a:latin typeface="Calibri" panose="020F0502020204030204"/>
              </a:rPr>
              <a:pPr defTabSz="966612">
                <a:defRPr/>
              </a:pPr>
              <a:t>47</a:t>
            </a:fld>
            <a:endParaRPr lang="en-US" sz="800" dirty="0">
              <a:solidFill>
                <a:prstClr val="black"/>
              </a:solidFill>
              <a:latin typeface="Calibri" panose="020F0502020204030204"/>
            </a:endParaRPr>
          </a:p>
        </p:txBody>
      </p:sp>
    </p:spTree>
    <p:extLst>
      <p:ext uri="{BB962C8B-B14F-4D97-AF65-F5344CB8AC3E}">
        <p14:creationId xmlns:p14="http://schemas.microsoft.com/office/powerpoint/2010/main" val="560774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3DA8395F-5C65-4EC9-BAE4-732C9E95B8EA}" type="slidenum">
              <a:rPr lang="en-US" sz="800">
                <a:solidFill>
                  <a:prstClr val="black"/>
                </a:solidFill>
                <a:latin typeface="Calibri" panose="020F0502020204030204"/>
              </a:rPr>
              <a:pPr defTabSz="966612">
                <a:defRPr/>
              </a:pPr>
              <a:t>48</a:t>
            </a:fld>
            <a:endParaRPr lang="en-US" sz="800" dirty="0">
              <a:solidFill>
                <a:prstClr val="black"/>
              </a:solidFill>
              <a:latin typeface="Calibri" panose="020F0502020204030204"/>
            </a:endParaRPr>
          </a:p>
        </p:txBody>
      </p:sp>
    </p:spTree>
    <p:extLst>
      <p:ext uri="{BB962C8B-B14F-4D97-AF65-F5344CB8AC3E}">
        <p14:creationId xmlns:p14="http://schemas.microsoft.com/office/powerpoint/2010/main" val="17917983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3DA8395F-5C65-4EC9-BAE4-732C9E95B8EA}" type="slidenum">
              <a:rPr lang="en-US" sz="800">
                <a:solidFill>
                  <a:prstClr val="black"/>
                </a:solidFill>
                <a:latin typeface="Calibri" panose="020F0502020204030204"/>
              </a:rPr>
              <a:pPr defTabSz="966612">
                <a:defRPr/>
              </a:pPr>
              <a:t>54</a:t>
            </a:fld>
            <a:endParaRPr lang="en-US" sz="800" dirty="0">
              <a:solidFill>
                <a:prstClr val="black"/>
              </a:solidFill>
              <a:latin typeface="Calibri" panose="020F0502020204030204"/>
            </a:endParaRPr>
          </a:p>
        </p:txBody>
      </p:sp>
    </p:spTree>
    <p:extLst>
      <p:ext uri="{BB962C8B-B14F-4D97-AF65-F5344CB8AC3E}">
        <p14:creationId xmlns:p14="http://schemas.microsoft.com/office/powerpoint/2010/main" val="1031437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is to conduct the Pledge of Allegiance.</a:t>
            </a:r>
          </a:p>
          <a:p>
            <a:endParaRPr lang="en-US" dirty="0"/>
          </a:p>
          <a:p>
            <a:r>
              <a:rPr lang="en-US" dirty="0"/>
              <a:t>So, if you can all please join me in reciting the Pledge of Allegiance.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8395F-5C65-4EC9-BAE4-732C9E95B8EA}"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799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3DA8395F-5C65-4EC9-BAE4-732C9E95B8EA}" type="slidenum">
              <a:rPr lang="en-US" sz="800">
                <a:solidFill>
                  <a:prstClr val="black"/>
                </a:solidFill>
                <a:latin typeface="Calibri" panose="020F0502020204030204"/>
              </a:rPr>
              <a:pPr defTabSz="966612">
                <a:defRPr/>
              </a:pPr>
              <a:t>55</a:t>
            </a:fld>
            <a:endParaRPr lang="en-US" sz="800" dirty="0">
              <a:solidFill>
                <a:prstClr val="black"/>
              </a:solidFill>
              <a:latin typeface="Calibri" panose="020F0502020204030204"/>
            </a:endParaRPr>
          </a:p>
        </p:txBody>
      </p:sp>
    </p:spTree>
    <p:extLst>
      <p:ext uri="{BB962C8B-B14F-4D97-AF65-F5344CB8AC3E}">
        <p14:creationId xmlns:p14="http://schemas.microsoft.com/office/powerpoint/2010/main" val="2120404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8395F-5C65-4EC9-BAE4-732C9E95B8EA}"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405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8395F-5C65-4EC9-BAE4-732C9E95B8EA}"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369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8395F-5C65-4EC9-BAE4-732C9E95B8EA}"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450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item on the Agenda is to conduct a record of attendance for this meeting.</a:t>
            </a:r>
          </a:p>
          <a:p>
            <a:endParaRPr lang="en-US" dirty="0"/>
          </a:p>
          <a:p>
            <a:r>
              <a:rPr lang="en-US" dirty="0"/>
              <a:t>I will call off your name, please unmute yourself and when I call your name and simply respond “HERE.”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8395F-5C65-4EC9-BAE4-732C9E95B8EA}"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145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run through and finish each agenda  item, I will take any questions the DTAC has.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8395F-5C65-4EC9-BAE4-732C9E95B8EA}"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136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baseline="0" dirty="0"/>
          </a:p>
        </p:txBody>
      </p:sp>
      <p:sp>
        <p:nvSpPr>
          <p:cNvPr id="4" name="Slide Number Placeholder 3"/>
          <p:cNvSpPr>
            <a:spLocks noGrp="1"/>
          </p:cNvSpPr>
          <p:nvPr>
            <p:ph type="sldNum" sz="quarter" idx="10"/>
          </p:nvPr>
        </p:nvSpPr>
        <p:spPr/>
        <p:txBody>
          <a:bodyPr/>
          <a:lstStyle/>
          <a:p>
            <a:fld id="{3DA8395F-5C65-4EC9-BAE4-732C9E95B8EA}" type="slidenum">
              <a:rPr lang="en-US" smtClean="0"/>
              <a:t>6</a:t>
            </a:fld>
            <a:endParaRPr lang="en-US"/>
          </a:p>
        </p:txBody>
      </p:sp>
    </p:spTree>
    <p:extLst>
      <p:ext uri="{BB962C8B-B14F-4D97-AF65-F5344CB8AC3E}">
        <p14:creationId xmlns:p14="http://schemas.microsoft.com/office/powerpoint/2010/main" val="978577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3DA8395F-5C65-4EC9-BAE4-732C9E95B8EA}" type="slidenum">
              <a:rPr lang="en-US" sz="800">
                <a:solidFill>
                  <a:prstClr val="black"/>
                </a:solidFill>
                <a:latin typeface="Calibri" panose="020F0502020204030204"/>
              </a:rPr>
              <a:pPr defTabSz="966612">
                <a:defRPr/>
              </a:pPr>
              <a:t>7</a:t>
            </a:fld>
            <a:endParaRPr lang="en-US" sz="800" dirty="0">
              <a:solidFill>
                <a:prstClr val="black"/>
              </a:solidFill>
              <a:latin typeface="Calibri" panose="020F0502020204030204"/>
            </a:endParaRPr>
          </a:p>
        </p:txBody>
      </p:sp>
    </p:spTree>
    <p:extLst>
      <p:ext uri="{BB962C8B-B14F-4D97-AF65-F5344CB8AC3E}">
        <p14:creationId xmlns:p14="http://schemas.microsoft.com/office/powerpoint/2010/main" val="411979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A5B21-308B-41C7-A85C-F800187558DC}" type="slidenum">
              <a:rPr lang="en-US" smtClean="0"/>
              <a:t>9</a:t>
            </a:fld>
            <a:endParaRPr lang="en-US" dirty="0"/>
          </a:p>
        </p:txBody>
      </p:sp>
    </p:spTree>
    <p:extLst>
      <p:ext uri="{BB962C8B-B14F-4D97-AF65-F5344CB8AC3E}">
        <p14:creationId xmlns:p14="http://schemas.microsoft.com/office/powerpoint/2010/main" val="918500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A5B21-308B-41C7-A85C-F800187558DC}" type="slidenum">
              <a:rPr lang="en-US" smtClean="0"/>
              <a:t>10</a:t>
            </a:fld>
            <a:endParaRPr lang="en-US" dirty="0"/>
          </a:p>
        </p:txBody>
      </p:sp>
    </p:spTree>
    <p:extLst>
      <p:ext uri="{BB962C8B-B14F-4D97-AF65-F5344CB8AC3E}">
        <p14:creationId xmlns:p14="http://schemas.microsoft.com/office/powerpoint/2010/main" val="879527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D9D645-6AAE-EFB1-C350-CC3FD06A6B8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000" y="373262"/>
            <a:ext cx="3200400" cy="922138"/>
          </a:xfrm>
          <a:prstGeom prst="rect">
            <a:avLst/>
          </a:prstGeom>
        </p:spPr>
      </p:pic>
      <p:sp>
        <p:nvSpPr>
          <p:cNvPr id="9" name="Rectangle 8">
            <a:extLst>
              <a:ext uri="{FF2B5EF4-FFF2-40B4-BE49-F238E27FC236}">
                <a16:creationId xmlns:a16="http://schemas.microsoft.com/office/drawing/2014/main" id="{8FEC43B3-1C4A-A2AF-18BC-CBD93DCBEF91}"/>
              </a:ext>
            </a:extLst>
          </p:cNvPr>
          <p:cNvSpPr/>
          <p:nvPr userDrawn="1"/>
        </p:nvSpPr>
        <p:spPr>
          <a:xfrm>
            <a:off x="0" y="8915400"/>
            <a:ext cx="16256000" cy="304800"/>
          </a:xfrm>
          <a:prstGeom prst="rect">
            <a:avLst/>
          </a:prstGeom>
          <a:solidFill>
            <a:srgbClr val="F9A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9640A8C-BE91-12DD-9855-8934BFABF67C}"/>
              </a:ext>
            </a:extLst>
          </p:cNvPr>
          <p:cNvSpPr/>
          <p:nvPr userDrawn="1"/>
        </p:nvSpPr>
        <p:spPr>
          <a:xfrm>
            <a:off x="3632200" y="373203"/>
            <a:ext cx="12344400" cy="954107"/>
          </a:xfrm>
          <a:prstGeom prst="rect">
            <a:avLst/>
          </a:prstGeom>
          <a:solidFill>
            <a:srgbClr val="1C3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older 3">
            <a:extLst>
              <a:ext uri="{FF2B5EF4-FFF2-40B4-BE49-F238E27FC236}">
                <a16:creationId xmlns:a16="http://schemas.microsoft.com/office/drawing/2014/main" id="{FC5AFAE4-DEDD-F2B7-6D55-950BB8A22B48}"/>
              </a:ext>
            </a:extLst>
          </p:cNvPr>
          <p:cNvSpPr>
            <a:spLocks noGrp="1"/>
          </p:cNvSpPr>
          <p:nvPr>
            <p:ph type="body" idx="1"/>
          </p:nvPr>
        </p:nvSpPr>
        <p:spPr>
          <a:xfrm>
            <a:off x="3870501" y="372070"/>
            <a:ext cx="12106099" cy="923330"/>
          </a:xfrm>
        </p:spPr>
        <p:txBody>
          <a:bodyPr lIns="0" tIns="0" rIns="0" bIns="0"/>
          <a:lstStyle>
            <a:lvl1pPr>
              <a:defRPr sz="6000" b="1" i="0" kern="0" spc="135" dirty="0">
                <a:solidFill>
                  <a:schemeClr val="bg1"/>
                </a:solidFill>
                <a:latin typeface="Barlow Condensed" panose="00000506000000000000" pitchFamily="2" charset="0"/>
                <a:ea typeface="+mn-ea"/>
                <a:cs typeface="Arial" panose="020B0604020202020204" pitchFamily="34" charset="0"/>
              </a:defRPr>
            </a:lvl1pPr>
          </a:lstStyle>
          <a:p>
            <a:endParaRPr dirty="0"/>
          </a:p>
        </p:txBody>
      </p:sp>
      <p:sp>
        <p:nvSpPr>
          <p:cNvPr id="13" name="Text Placeholder 15">
            <a:extLst>
              <a:ext uri="{FF2B5EF4-FFF2-40B4-BE49-F238E27FC236}">
                <a16:creationId xmlns:a16="http://schemas.microsoft.com/office/drawing/2014/main" id="{E6D437CB-057F-929B-5DFF-F29AF39B23C6}"/>
              </a:ext>
            </a:extLst>
          </p:cNvPr>
          <p:cNvSpPr>
            <a:spLocks noGrp="1"/>
          </p:cNvSpPr>
          <p:nvPr>
            <p:ph type="body" sz="quarter" idx="11" hasCustomPrompt="1"/>
          </p:nvPr>
        </p:nvSpPr>
        <p:spPr>
          <a:xfrm>
            <a:off x="812800" y="1981200"/>
            <a:ext cx="14859000" cy="3308598"/>
          </a:xfrm>
        </p:spPr>
        <p:txBody>
          <a:bodyPr/>
          <a:lstStyle>
            <a:lvl1pPr marL="571500" indent="-571500">
              <a:spcAft>
                <a:spcPts val="1800"/>
              </a:spcAft>
              <a:buFont typeface="Wingdings" panose="05000000000000000000" pitchFamily="2" charset="2"/>
              <a:buChar char="v"/>
              <a:defRPr lang="en-US" sz="4000" b="0" i="0" kern="0" dirty="0" smtClean="0">
                <a:solidFill>
                  <a:srgbClr val="2D427F"/>
                </a:solidFill>
                <a:latin typeface="Barlow Condensed" panose="00000506000000000000" pitchFamily="2" charset="0"/>
                <a:ea typeface="+mn-ea"/>
                <a:cs typeface="+mn-cs"/>
              </a:defRPr>
            </a:lvl1pPr>
            <a:lvl2pPr marL="1028700" indent="-571500">
              <a:buFont typeface="Wingdings" panose="05000000000000000000" pitchFamily="2" charset="2"/>
              <a:buChar char="§"/>
              <a:defRPr lang="en-US" sz="4000" kern="0" dirty="0" smtClean="0">
                <a:solidFill>
                  <a:srgbClr val="2D427F"/>
                </a:solidFill>
                <a:latin typeface="Barlow Condensed" panose="00000506000000000000" pitchFamily="2" charset="0"/>
                <a:ea typeface="+mn-ea"/>
                <a:cs typeface="+mn-cs"/>
              </a:defRPr>
            </a:lvl2pPr>
            <a:lvl3pPr marL="1485900" indent="-571500">
              <a:buFont typeface="Wingdings" panose="05000000000000000000" pitchFamily="2" charset="2"/>
              <a:buChar char="§"/>
              <a:defRPr lang="en-US" sz="4000" kern="0" dirty="0" smtClean="0">
                <a:solidFill>
                  <a:srgbClr val="2D427F"/>
                </a:solidFill>
                <a:latin typeface="Barlow Condensed" panose="00000506000000000000" pitchFamily="2" charset="0"/>
                <a:ea typeface="+mn-ea"/>
                <a:cs typeface="+mn-cs"/>
              </a:defRPr>
            </a:lvl3pPr>
            <a:lvl4pPr marL="1943100" indent="-571500">
              <a:buFont typeface="Wingdings" panose="05000000000000000000" pitchFamily="2" charset="2"/>
              <a:buChar char="§"/>
              <a:defRPr lang="en-US" sz="4000" kern="0" dirty="0" smtClean="0">
                <a:solidFill>
                  <a:srgbClr val="2D427F"/>
                </a:solidFill>
                <a:latin typeface="Barlow Condensed" panose="00000506000000000000" pitchFamily="2" charset="0"/>
                <a:ea typeface="+mn-ea"/>
                <a:cs typeface="+mn-cs"/>
              </a:defRPr>
            </a:lvl4pPr>
            <a:lvl5pPr marL="2400300" indent="-571500">
              <a:buFont typeface="Wingdings" panose="05000000000000000000" pitchFamily="2" charset="2"/>
              <a:buChar char="§"/>
              <a:defRPr lang="en-US" sz="4000" kern="0" dirty="0">
                <a:solidFill>
                  <a:srgbClr val="2D427F"/>
                </a:solidFill>
                <a:latin typeface="Barlow Condensed" panose="00000506000000000000" pitchFamily="2" charset="0"/>
                <a:ea typeface="+mn-ea"/>
                <a:cs typeface="+mn-cs"/>
              </a:defRPr>
            </a:lvl5pPr>
          </a:lstStyle>
          <a:p>
            <a:pPr lvl="0"/>
            <a:r>
              <a:rPr lang="en-US" dirty="0"/>
              <a:t>Insert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92D800CB-6AEC-B975-19C0-84F5A12B273B}"/>
              </a:ext>
            </a:extLst>
          </p:cNvPr>
          <p:cNvSpPr/>
          <p:nvPr userDrawn="1"/>
        </p:nvSpPr>
        <p:spPr>
          <a:xfrm>
            <a:off x="3454401" y="372070"/>
            <a:ext cx="12801599" cy="979652"/>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rgbClr val="F9AC28"/>
          </a:solidFill>
        </p:spPr>
        <p:txBody>
          <a:bodyPr wrap="square" lIns="0" tIns="0" rIns="0" bIns="0" rtlCol="0"/>
          <a:lstStyle/>
          <a:p>
            <a:endParaRPr dirty="0"/>
          </a:p>
        </p:txBody>
      </p:sp>
      <p:pic>
        <p:nvPicPr>
          <p:cNvPr id="9" name="Picture 8">
            <a:extLst>
              <a:ext uri="{FF2B5EF4-FFF2-40B4-BE49-F238E27FC236}">
                <a16:creationId xmlns:a16="http://schemas.microsoft.com/office/drawing/2014/main" id="{0039681D-F402-0563-6687-29DDBA3D8C5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72070"/>
            <a:ext cx="3200400" cy="922138"/>
          </a:xfrm>
          <a:prstGeom prst="rect">
            <a:avLst/>
          </a:prstGeom>
        </p:spPr>
      </p:pic>
      <p:sp>
        <p:nvSpPr>
          <p:cNvPr id="10" name="Rectangle 9">
            <a:extLst>
              <a:ext uri="{FF2B5EF4-FFF2-40B4-BE49-F238E27FC236}">
                <a16:creationId xmlns:a16="http://schemas.microsoft.com/office/drawing/2014/main" id="{9A8295C9-220F-A39D-FE8E-D0F8B8D0E755}"/>
              </a:ext>
            </a:extLst>
          </p:cNvPr>
          <p:cNvSpPr/>
          <p:nvPr userDrawn="1"/>
        </p:nvSpPr>
        <p:spPr>
          <a:xfrm>
            <a:off x="0" y="8991600"/>
            <a:ext cx="16256000" cy="152400"/>
          </a:xfrm>
          <a:prstGeom prst="rect">
            <a:avLst/>
          </a:prstGeom>
          <a:solidFill>
            <a:srgbClr val="F9A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older 3">
            <a:extLst>
              <a:ext uri="{FF2B5EF4-FFF2-40B4-BE49-F238E27FC236}">
                <a16:creationId xmlns:a16="http://schemas.microsoft.com/office/drawing/2014/main" id="{E9C42728-25CD-EC45-9AAF-FCA0D8A6FC44}"/>
              </a:ext>
            </a:extLst>
          </p:cNvPr>
          <p:cNvSpPr>
            <a:spLocks noGrp="1"/>
          </p:cNvSpPr>
          <p:nvPr>
            <p:ph type="body" idx="10"/>
          </p:nvPr>
        </p:nvSpPr>
        <p:spPr>
          <a:xfrm>
            <a:off x="3784601" y="372070"/>
            <a:ext cx="12115800" cy="1015663"/>
          </a:xfrm>
        </p:spPr>
        <p:txBody>
          <a:bodyPr lIns="0" tIns="0" rIns="0" bIns="0"/>
          <a:lstStyle>
            <a:lvl1pPr>
              <a:defRPr sz="6600" b="1" i="1" kern="0" spc="135" dirty="0">
                <a:solidFill>
                  <a:srgbClr val="00377A"/>
                </a:solidFill>
                <a:latin typeface="Monotype Corsiva" panose="03010101010201010101" pitchFamily="66" charset="0"/>
                <a:ea typeface="+mn-ea"/>
                <a:cs typeface="Arial" panose="020B0604020202020204" pitchFamily="34" charset="0"/>
              </a:defRPr>
            </a:lvl1pPr>
          </a:lstStyle>
          <a:p>
            <a:endParaRPr dirty="0"/>
          </a:p>
        </p:txBody>
      </p:sp>
      <p:sp>
        <p:nvSpPr>
          <p:cNvPr id="19" name="Picture Placeholder 18">
            <a:extLst>
              <a:ext uri="{FF2B5EF4-FFF2-40B4-BE49-F238E27FC236}">
                <a16:creationId xmlns:a16="http://schemas.microsoft.com/office/drawing/2014/main" id="{AEF9980D-1AAB-3C96-ECC2-B85D08FE2983}"/>
              </a:ext>
            </a:extLst>
          </p:cNvPr>
          <p:cNvSpPr>
            <a:spLocks noGrp="1"/>
          </p:cNvSpPr>
          <p:nvPr>
            <p:ph type="pic" sz="quarter" idx="11"/>
          </p:nvPr>
        </p:nvSpPr>
        <p:spPr>
          <a:xfrm>
            <a:off x="9575800" y="1752600"/>
            <a:ext cx="5943600" cy="3581400"/>
          </a:xfrm>
        </p:spPr>
        <p:txBody>
          <a:bodyPr/>
          <a:lstStyle/>
          <a:p>
            <a:endParaRPr lang="en-US"/>
          </a:p>
        </p:txBody>
      </p:sp>
      <p:sp>
        <p:nvSpPr>
          <p:cNvPr id="21" name="Picture Placeholder 18">
            <a:extLst>
              <a:ext uri="{FF2B5EF4-FFF2-40B4-BE49-F238E27FC236}">
                <a16:creationId xmlns:a16="http://schemas.microsoft.com/office/drawing/2014/main" id="{780C389B-9F01-3005-6B58-929BBB1BAAA1}"/>
              </a:ext>
            </a:extLst>
          </p:cNvPr>
          <p:cNvSpPr>
            <a:spLocks noGrp="1"/>
          </p:cNvSpPr>
          <p:nvPr>
            <p:ph type="pic" sz="quarter" idx="13"/>
          </p:nvPr>
        </p:nvSpPr>
        <p:spPr>
          <a:xfrm>
            <a:off x="9557026" y="5320367"/>
            <a:ext cx="5943600" cy="3581400"/>
          </a:xfrm>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6756400" cy="1828800"/>
          </a:xfrm>
          <a:custGeom>
            <a:avLst/>
            <a:gdLst/>
            <a:ahLst/>
            <a:cxnLst/>
            <a:rect l="l" t="t" r="r" b="b"/>
            <a:pathLst>
              <a:path w="6756400" h="1828800">
                <a:moveTo>
                  <a:pt x="0" y="1828800"/>
                </a:moveTo>
                <a:lnTo>
                  <a:pt x="6756400" y="1828800"/>
                </a:lnTo>
                <a:lnTo>
                  <a:pt x="6756400" y="0"/>
                </a:lnTo>
                <a:lnTo>
                  <a:pt x="0" y="0"/>
                </a:lnTo>
                <a:lnTo>
                  <a:pt x="0" y="1828800"/>
                </a:lnTo>
                <a:close/>
              </a:path>
            </a:pathLst>
          </a:custGeom>
          <a:solidFill>
            <a:srgbClr val="00B1B0"/>
          </a:solidFill>
        </p:spPr>
        <p:txBody>
          <a:bodyPr wrap="square" lIns="0" tIns="0" rIns="0" bIns="0" rtlCol="0"/>
          <a:lstStyle/>
          <a:p>
            <a:endParaRPr/>
          </a:p>
        </p:txBody>
      </p:sp>
      <p:sp>
        <p:nvSpPr>
          <p:cNvPr id="17" name="bk object 17"/>
          <p:cNvSpPr/>
          <p:nvPr/>
        </p:nvSpPr>
        <p:spPr>
          <a:xfrm>
            <a:off x="6413500" y="0"/>
            <a:ext cx="5042916" cy="18288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bk object 18"/>
          <p:cNvSpPr/>
          <p:nvPr/>
        </p:nvSpPr>
        <p:spPr>
          <a:xfrm>
            <a:off x="11341201" y="0"/>
            <a:ext cx="4914798" cy="18288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8000" b="1" i="0">
                <a:solidFill>
                  <a:schemeClr val="bg1"/>
                </a:solidFill>
                <a:latin typeface="Akzidenz-Grotesk Std Bold Cnd"/>
                <a:cs typeface="Akzidenz-Grotesk Std Bold Cnd"/>
              </a:defRPr>
            </a:lvl1pPr>
          </a:lstStyle>
          <a:p>
            <a:endParaRPr/>
          </a:p>
        </p:txBody>
      </p:sp>
      <p:sp>
        <p:nvSpPr>
          <p:cNvPr id="3" name="Holder 3"/>
          <p:cNvSpPr>
            <a:spLocks noGrp="1"/>
          </p:cNvSpPr>
          <p:nvPr>
            <p:ph sz="half" idx="2"/>
          </p:nvPr>
        </p:nvSpPr>
        <p:spPr>
          <a:xfrm>
            <a:off x="444496" y="2444750"/>
            <a:ext cx="4939030" cy="5968365"/>
          </a:xfrm>
          <a:prstGeom prst="rect">
            <a:avLst/>
          </a:prstGeom>
        </p:spPr>
        <p:txBody>
          <a:bodyPr wrap="square" lIns="0" tIns="0" rIns="0" bIns="0">
            <a:spAutoFit/>
          </a:bodyPr>
          <a:lstStyle>
            <a:lvl1pPr>
              <a:defRPr sz="3000" b="0" i="0">
                <a:solidFill>
                  <a:srgbClr val="002D62"/>
                </a:solidFill>
                <a:latin typeface="Akzidenz-Grotesk Std Regular"/>
                <a:cs typeface="Akzidenz-Grotesk Std Regular"/>
              </a:defRPr>
            </a:lvl1pPr>
          </a:lstStyle>
          <a:p>
            <a:endParaRPr/>
          </a:p>
        </p:txBody>
      </p:sp>
      <p:sp>
        <p:nvSpPr>
          <p:cNvPr id="4" name="Holder 4"/>
          <p:cNvSpPr>
            <a:spLocks noGrp="1"/>
          </p:cNvSpPr>
          <p:nvPr>
            <p:ph sz="half" idx="3"/>
          </p:nvPr>
        </p:nvSpPr>
        <p:spPr>
          <a:xfrm>
            <a:off x="8371840" y="2103120"/>
            <a:ext cx="7071360" cy="603504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0DD17B18-66EB-4166-B71C-60283E35D6AE}" type="datetime1">
              <a:rPr lang="en-US" smtClean="0"/>
              <a:t>2/9/2023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3AAF112D-5648-CBD1-D492-64B24351C1E8}"/>
              </a:ext>
            </a:extLst>
          </p:cNvPr>
          <p:cNvSpPr txBox="1">
            <a:spLocks noGrp="1"/>
          </p:cNvSpPr>
          <p:nvPr>
            <p:ph type="body" idx="1" hasCustomPrompt="1"/>
          </p:nvPr>
        </p:nvSpPr>
        <p:spPr>
          <a:xfrm>
            <a:off x="3556000" y="294467"/>
            <a:ext cx="11963400" cy="954107"/>
          </a:xfrm>
          <a:prstGeom prst="rect">
            <a:avLst/>
          </a:prstGeom>
        </p:spPr>
        <p:txBody>
          <a:bodyPr vert="horz" wrap="square" lIns="0" tIns="0" rIns="0" bIns="0" rtlCol="0">
            <a:spAutoFit/>
          </a:bodyPr>
          <a:lstStyle>
            <a:lvl1pPr>
              <a:defRPr/>
            </a:lvl1pPr>
          </a:lstStyle>
          <a:p>
            <a:pPr marL="12700" algn="l"/>
            <a:r>
              <a:rPr lang="en-US" sz="5400" spc="135" dirty="0">
                <a:solidFill>
                  <a:srgbClr val="1C3160"/>
                </a:solidFill>
                <a:latin typeface="Barlow Condensed" panose="00000506000000000000" pitchFamily="2" charset="0"/>
                <a:cs typeface="Arial" panose="020B0604020202020204" pitchFamily="34" charset="0"/>
              </a:rPr>
              <a:t>Master</a:t>
            </a:r>
          </a:p>
          <a:p>
            <a:pPr marL="12700" algn="l"/>
            <a:endParaRPr lang="en-US" sz="800" spc="135" dirty="0">
              <a:solidFill>
                <a:srgbClr val="FFC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6D9D645-6AAE-EFB1-C350-CC3FD06A6B8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27000" y="373262"/>
            <a:ext cx="3200400" cy="922138"/>
          </a:xfrm>
          <a:prstGeom prst="rect">
            <a:avLst/>
          </a:prstGeom>
        </p:spPr>
      </p:pic>
      <p:sp>
        <p:nvSpPr>
          <p:cNvPr id="9" name="Rectangle 8">
            <a:extLst>
              <a:ext uri="{FF2B5EF4-FFF2-40B4-BE49-F238E27FC236}">
                <a16:creationId xmlns:a16="http://schemas.microsoft.com/office/drawing/2014/main" id="{8FEC43B3-1C4A-A2AF-18BC-CBD93DCBEF91}"/>
              </a:ext>
            </a:extLst>
          </p:cNvPr>
          <p:cNvSpPr/>
          <p:nvPr userDrawn="1"/>
        </p:nvSpPr>
        <p:spPr>
          <a:xfrm>
            <a:off x="0" y="8991600"/>
            <a:ext cx="16256000" cy="152400"/>
          </a:xfrm>
          <a:prstGeom prst="rect">
            <a:avLst/>
          </a:prstGeom>
          <a:solidFill>
            <a:srgbClr val="F9A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6354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1" i="0">
                <a:solidFill>
                  <a:schemeClr val="bg1"/>
                </a:solidFill>
                <a:latin typeface="Akzidenz-Grotesk Std Bold Cnd"/>
                <a:cs typeface="Akzidenz-Grotesk Std Bold Cnd"/>
              </a:defRPr>
            </a:lvl1pPr>
          </a:lstStyle>
          <a:p>
            <a:endParaRPr/>
          </a:p>
        </p:txBody>
      </p:sp>
      <p:sp>
        <p:nvSpPr>
          <p:cNvPr id="3" name="Holder 3"/>
          <p:cNvSpPr>
            <a:spLocks noGrp="1"/>
          </p:cNvSpPr>
          <p:nvPr>
            <p:ph type="body" idx="1"/>
          </p:nvPr>
        </p:nvSpPr>
        <p:spPr/>
        <p:txBody>
          <a:bodyPr lIns="0" tIns="0" rIns="0" bIns="0"/>
          <a:lstStyle>
            <a:lvl1pPr>
              <a:defRPr sz="12600" b="1" i="0">
                <a:solidFill>
                  <a:schemeClr val="bg1"/>
                </a:solidFill>
                <a:latin typeface="Akzidenz-Grotesk Std Bold Cnd"/>
                <a:cs typeface="Akzidenz-Grotesk Std Bold Cn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9C853D5-5B33-4684-88D2-87980E40D66B}" type="datetime1">
              <a:rPr lang="en-US" smtClean="0"/>
              <a:t>2/9/2023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131075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4500" y="127001"/>
            <a:ext cx="15367000" cy="1924685"/>
          </a:xfrm>
          <a:prstGeom prst="rect">
            <a:avLst/>
          </a:prstGeom>
        </p:spPr>
        <p:txBody>
          <a:bodyPr wrap="square" lIns="0" tIns="0" rIns="0" bIns="0">
            <a:spAutoFit/>
          </a:bodyPr>
          <a:lstStyle>
            <a:lvl1pPr>
              <a:defRPr sz="8000" b="1" i="0">
                <a:solidFill>
                  <a:schemeClr val="bg1"/>
                </a:solidFill>
                <a:latin typeface="Akzidenz-Grotesk Std Bold Cnd"/>
                <a:cs typeface="Akzidenz-Grotesk Std Bold Cnd"/>
              </a:defRPr>
            </a:lvl1pPr>
          </a:lstStyle>
          <a:p>
            <a:endParaRPr/>
          </a:p>
        </p:txBody>
      </p:sp>
      <p:sp>
        <p:nvSpPr>
          <p:cNvPr id="3" name="Holder 3"/>
          <p:cNvSpPr>
            <a:spLocks noGrp="1"/>
          </p:cNvSpPr>
          <p:nvPr>
            <p:ph type="body" idx="1"/>
          </p:nvPr>
        </p:nvSpPr>
        <p:spPr>
          <a:xfrm>
            <a:off x="1389150" y="3425190"/>
            <a:ext cx="13477699" cy="1923414"/>
          </a:xfrm>
          <a:prstGeom prst="rect">
            <a:avLst/>
          </a:prstGeom>
        </p:spPr>
        <p:txBody>
          <a:bodyPr wrap="square" lIns="0" tIns="0" rIns="0" bIns="0">
            <a:spAutoFit/>
          </a:bodyPr>
          <a:lstStyle>
            <a:lvl1pPr>
              <a:defRPr sz="12600" b="1" i="0">
                <a:solidFill>
                  <a:schemeClr val="bg1"/>
                </a:solidFill>
                <a:latin typeface="Akzidenz-Grotesk Std Bold Cnd"/>
                <a:cs typeface="Akzidenz-Grotesk Std Bold Cnd"/>
              </a:defRPr>
            </a:lvl1pPr>
          </a:lstStyle>
          <a:p>
            <a:endParaRPr/>
          </a:p>
        </p:txBody>
      </p:sp>
      <p:sp>
        <p:nvSpPr>
          <p:cNvPr id="4" name="Holder 4"/>
          <p:cNvSpPr>
            <a:spLocks noGrp="1"/>
          </p:cNvSpPr>
          <p:nvPr>
            <p:ph type="ftr" sz="quarter" idx="5"/>
          </p:nvPr>
        </p:nvSpPr>
        <p:spPr>
          <a:xfrm>
            <a:off x="5527040" y="8503920"/>
            <a:ext cx="5201920" cy="4572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12800" y="8503920"/>
            <a:ext cx="3738880" cy="457200"/>
          </a:xfrm>
          <a:prstGeom prst="rect">
            <a:avLst/>
          </a:prstGeom>
        </p:spPr>
        <p:txBody>
          <a:bodyPr wrap="square" lIns="0" tIns="0" rIns="0" bIns="0">
            <a:spAutoFit/>
          </a:bodyPr>
          <a:lstStyle>
            <a:lvl1pPr algn="l">
              <a:defRPr>
                <a:solidFill>
                  <a:schemeClr val="tx1">
                    <a:tint val="75000"/>
                  </a:schemeClr>
                </a:solidFill>
              </a:defRPr>
            </a:lvl1pPr>
          </a:lstStyle>
          <a:p>
            <a:fld id="{9AF7CC2C-2F4B-4B07-B27F-02A746B59202}" type="datetime1">
              <a:rPr lang="en-US" smtClean="0"/>
              <a:t>2/9/2023</a:t>
            </a:fld>
            <a:endParaRPr lang="en-US"/>
          </a:p>
        </p:txBody>
      </p:sp>
      <p:sp>
        <p:nvSpPr>
          <p:cNvPr id="6" name="Holder 6"/>
          <p:cNvSpPr>
            <a:spLocks noGrp="1"/>
          </p:cNvSpPr>
          <p:nvPr>
            <p:ph type="sldNum" sz="quarter" idx="7"/>
          </p:nvPr>
        </p:nvSpPr>
        <p:spPr>
          <a:xfrm>
            <a:off x="11704320" y="8503920"/>
            <a:ext cx="3738880" cy="4572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738" r:id="rId5"/>
    <p:sldLayoutId id="2147483739"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www.sancarlosdowntownplan.com/" TargetMode="Externa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13.jpeg"/></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50189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 name="object 3"/>
          <p:cNvSpPr/>
          <p:nvPr/>
        </p:nvSpPr>
        <p:spPr>
          <a:xfrm>
            <a:off x="0" y="3721214"/>
            <a:ext cx="16256000" cy="1294765"/>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rgbClr val="002D62"/>
          </a:solidFill>
        </p:spPr>
        <p:txBody>
          <a:bodyPr wrap="square" lIns="0" tIns="0" rIns="0" bIns="0" rtlCol="0"/>
          <a:lstStyle/>
          <a:p>
            <a:endParaRPr/>
          </a:p>
        </p:txBody>
      </p:sp>
      <p:sp>
        <p:nvSpPr>
          <p:cNvPr id="5" name="object 5"/>
          <p:cNvSpPr txBox="1">
            <a:spLocks noGrp="1"/>
          </p:cNvSpPr>
          <p:nvPr>
            <p:ph type="body" idx="1"/>
          </p:nvPr>
        </p:nvSpPr>
        <p:spPr>
          <a:xfrm>
            <a:off x="0" y="3733800"/>
            <a:ext cx="16294340" cy="1231106"/>
          </a:xfrm>
          <a:prstGeom prst="rect">
            <a:avLst/>
          </a:prstGeom>
        </p:spPr>
        <p:txBody>
          <a:bodyPr vert="horz" wrap="square" lIns="0" tIns="0" rIns="0" bIns="0" rtlCol="0">
            <a:spAutoFit/>
          </a:bodyPr>
          <a:lstStyle/>
          <a:p>
            <a:pPr marL="12700" algn="ctr"/>
            <a:r>
              <a:rPr lang="en-US" sz="4000" spc="135" dirty="0">
                <a:latin typeface="Arial" panose="020B0604020202020204" pitchFamily="34" charset="0"/>
                <a:cs typeface="Arial" panose="020B0604020202020204" pitchFamily="34" charset="0"/>
              </a:rPr>
              <a:t>CITY OF SAN CARLOS </a:t>
            </a:r>
          </a:p>
          <a:p>
            <a:pPr marL="12700" algn="ctr"/>
            <a:r>
              <a:rPr lang="en-US" sz="4000" spc="135" dirty="0">
                <a:latin typeface="Arial" panose="020B0604020202020204" pitchFamily="34" charset="0"/>
                <a:cs typeface="Arial" panose="020B0604020202020204" pitchFamily="34" charset="0"/>
              </a:rPr>
              <a:t>DOWNTOWN SPECIFIC PLAN PLAN PROJECT</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273056" y="6172200"/>
            <a:ext cx="2093944" cy="2093946"/>
          </a:xfrm>
          <a:prstGeom prst="rect">
            <a:avLst/>
          </a:prstGeom>
        </p:spPr>
      </p:pic>
      <p:sp>
        <p:nvSpPr>
          <p:cNvPr id="4" name="Slide Number Placeholder 3"/>
          <p:cNvSpPr>
            <a:spLocks noGrp="1"/>
          </p:cNvSpPr>
          <p:nvPr>
            <p:ph type="sldNum" sz="quarter" idx="7"/>
          </p:nvPr>
        </p:nvSpPr>
        <p:spPr/>
        <p:txBody>
          <a:bodyPr/>
          <a:lstStyle/>
          <a:p>
            <a:fld id="{B6F15528-21DE-4FAA-801E-634DDDAF4B2B}" type="slidenum">
              <a:rPr lang="en-US" smtClean="0"/>
              <a:t>1</a:t>
            </a:fld>
            <a:endParaRPr lang="en-US"/>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3565" y="5462075"/>
            <a:ext cx="3890635" cy="3072325"/>
          </a:xfrm>
          <a:prstGeom prst="rect">
            <a:avLst/>
          </a:prstGeom>
        </p:spPr>
      </p:pic>
      <p:sp>
        <p:nvSpPr>
          <p:cNvPr id="9" name="TextBox 8">
            <a:extLst>
              <a:ext uri="{FF2B5EF4-FFF2-40B4-BE49-F238E27FC236}">
                <a16:creationId xmlns:a16="http://schemas.microsoft.com/office/drawing/2014/main" id="{66F04391-EFB9-C3B9-E084-B7E04217F7BF}"/>
              </a:ext>
            </a:extLst>
          </p:cNvPr>
          <p:cNvSpPr txBox="1"/>
          <p:nvPr/>
        </p:nvSpPr>
        <p:spPr>
          <a:xfrm>
            <a:off x="3784600" y="5856982"/>
            <a:ext cx="7614920" cy="1569660"/>
          </a:xfrm>
          <a:prstGeom prst="rect">
            <a:avLst/>
          </a:prstGeom>
          <a:noFill/>
        </p:spPr>
        <p:txBody>
          <a:bodyPr wrap="square" rtlCol="0">
            <a:spAutoFit/>
          </a:bodyPr>
          <a:lstStyle/>
          <a:p>
            <a:pPr algn="ctr"/>
            <a:r>
              <a:rPr lang="en-US" sz="3200" dirty="0"/>
              <a:t>Downtown Advisory Committee (DTAC) Meeting #4 | 6:30 PM – 8:00 PM</a:t>
            </a:r>
          </a:p>
          <a:p>
            <a:pPr algn="ctr"/>
            <a:r>
              <a:rPr lang="en-US" sz="3200" dirty="0"/>
              <a:t>January 25, 2023</a:t>
            </a:r>
          </a:p>
        </p:txBody>
      </p:sp>
      <p:sp>
        <p:nvSpPr>
          <p:cNvPr id="10" name="TextBox 9">
            <a:extLst>
              <a:ext uri="{FF2B5EF4-FFF2-40B4-BE49-F238E27FC236}">
                <a16:creationId xmlns:a16="http://schemas.microsoft.com/office/drawing/2014/main" id="{D4AE290B-6DDA-1842-F2ED-45AEFE61053E}"/>
              </a:ext>
            </a:extLst>
          </p:cNvPr>
          <p:cNvSpPr txBox="1"/>
          <p:nvPr/>
        </p:nvSpPr>
        <p:spPr>
          <a:xfrm>
            <a:off x="3867775" y="5054025"/>
            <a:ext cx="7614920" cy="584775"/>
          </a:xfrm>
          <a:prstGeom prst="rect">
            <a:avLst/>
          </a:prstGeom>
          <a:noFill/>
        </p:spPr>
        <p:txBody>
          <a:bodyPr wrap="square" rtlCol="0">
            <a:spAutoFit/>
          </a:bodyPr>
          <a:lstStyle/>
          <a:p>
            <a:pPr algn="ctr"/>
            <a:r>
              <a:rPr lang="en-US" sz="3200" dirty="0">
                <a:hlinkClick r:id="rId6"/>
              </a:rPr>
              <a:t>www.sancarlosdowntownplan.com</a:t>
            </a:r>
            <a:r>
              <a:rPr lang="en-US" sz="3200"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622486CA-E949-9EA9-9C1A-DA3452D1B1A7}"/>
              </a:ext>
            </a:extLst>
          </p:cNvPr>
          <p:cNvSpPr txBox="1">
            <a:spLocks noChangeArrowheads="1"/>
          </p:cNvSpPr>
          <p:nvPr/>
        </p:nvSpPr>
        <p:spPr>
          <a:xfrm>
            <a:off x="5632059" y="6596862"/>
            <a:ext cx="5689600" cy="6339417"/>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baseline="0">
                <a:solidFill>
                  <a:schemeClr val="tx1">
                    <a:lumMod val="65000"/>
                    <a:lumOff val="35000"/>
                  </a:schemeClr>
                </a:solidFill>
                <a:latin typeface="Gill Sans MT" panose="020B0502020104020203" pitchFamily="34"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baseline="0">
                <a:solidFill>
                  <a:schemeClr val="tx1">
                    <a:lumMod val="65000"/>
                    <a:lumOff val="35000"/>
                  </a:schemeClr>
                </a:solidFill>
                <a:latin typeface="Gill Sans MT" panose="020B0502020104020203" pitchFamily="34"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baseline="0">
                <a:solidFill>
                  <a:schemeClr val="tx1">
                    <a:lumMod val="65000"/>
                    <a:lumOff val="35000"/>
                  </a:schemeClr>
                </a:solidFill>
                <a:latin typeface="Gill Sans MT" panose="020B0502020104020203" pitchFamily="34"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baseline="0">
                <a:solidFill>
                  <a:schemeClr val="tx1">
                    <a:lumMod val="65000"/>
                    <a:lumOff val="35000"/>
                  </a:schemeClr>
                </a:solidFill>
                <a:latin typeface="Gill Sans MT" panose="020B0502020104020203" pitchFamily="34"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baseline="0">
                <a:solidFill>
                  <a:schemeClr val="tx1">
                    <a:lumMod val="65000"/>
                    <a:lumOff val="35000"/>
                  </a:schemeClr>
                </a:solidFill>
                <a:latin typeface="Gill Sans MT" panose="020B0502020104020203"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altLang="en-US" sz="2667" b="1" dirty="0"/>
          </a:p>
        </p:txBody>
      </p:sp>
      <p:sp>
        <p:nvSpPr>
          <p:cNvPr id="11" name="Content Placeholder 2">
            <a:extLst>
              <a:ext uri="{FF2B5EF4-FFF2-40B4-BE49-F238E27FC236}">
                <a16:creationId xmlns:a16="http://schemas.microsoft.com/office/drawing/2014/main" id="{244F3067-63B4-A8EF-27A6-57DE9CAE5BE2}"/>
              </a:ext>
            </a:extLst>
          </p:cNvPr>
          <p:cNvSpPr txBox="1">
            <a:spLocks/>
          </p:cNvSpPr>
          <p:nvPr/>
        </p:nvSpPr>
        <p:spPr>
          <a:xfrm>
            <a:off x="412017" y="1660640"/>
            <a:ext cx="8782783" cy="6789677"/>
          </a:xfrm>
          <a:prstGeom prst="rect">
            <a:avLst/>
          </a:prstGeom>
        </p:spPr>
        <p:txBody>
          <a:bodyPr/>
          <a:lstStyle>
            <a:lvl1pPr marL="457200" indent="-4572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3200" kern="1200" baseline="0">
                <a:solidFill>
                  <a:schemeClr val="tx1">
                    <a:lumMod val="65000"/>
                    <a:lumOff val="35000"/>
                  </a:schemeClr>
                </a:solidFill>
                <a:latin typeface="Gill Sans MT" panose="020B0502020104020203" pitchFamily="34" charset="0"/>
                <a:ea typeface="+mn-ea"/>
                <a:cs typeface="+mn-cs"/>
              </a:defRPr>
            </a:lvl1pPr>
            <a:lvl2pPr marL="544068" indent="-3429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2400" kern="1200" baseline="0">
                <a:solidFill>
                  <a:schemeClr val="tx1">
                    <a:lumMod val="65000"/>
                    <a:lumOff val="35000"/>
                  </a:schemeClr>
                </a:solidFill>
                <a:latin typeface="Gill Sans MT" panose="020B0502020104020203" pitchFamily="34" charset="0"/>
                <a:ea typeface="+mn-ea"/>
                <a:cs typeface="+mn-cs"/>
              </a:defRPr>
            </a:lvl2pPr>
            <a:lvl3pPr marL="726948" indent="-3429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2000" kern="1200" baseline="0">
                <a:solidFill>
                  <a:schemeClr val="tx1">
                    <a:lumMod val="65000"/>
                    <a:lumOff val="35000"/>
                  </a:schemeClr>
                </a:solidFill>
                <a:latin typeface="Gill Sans MT" panose="020B0502020104020203" pitchFamily="34" charset="0"/>
                <a:ea typeface="+mn-ea"/>
                <a:cs typeface="+mn-cs"/>
              </a:defRPr>
            </a:lvl3pPr>
            <a:lvl4pPr marL="852678" indent="-28575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baseline="0">
                <a:solidFill>
                  <a:schemeClr val="tx1">
                    <a:lumMod val="65000"/>
                    <a:lumOff val="35000"/>
                  </a:schemeClr>
                </a:solidFill>
                <a:latin typeface="Gill Sans MT" panose="020B0502020104020203" pitchFamily="34" charset="0"/>
                <a:ea typeface="+mn-ea"/>
                <a:cs typeface="+mn-cs"/>
              </a:defRPr>
            </a:lvl4pPr>
            <a:lvl5pPr marL="1035558" indent="-28575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baseline="0">
                <a:solidFill>
                  <a:schemeClr val="tx1">
                    <a:lumMod val="65000"/>
                    <a:lumOff val="35000"/>
                  </a:schemeClr>
                </a:solidFill>
                <a:latin typeface="Gill Sans MT" panose="020B0502020104020203"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68217" lvl="1" indent="0">
              <a:lnSpc>
                <a:spcPct val="100000"/>
              </a:lnSpc>
              <a:spcBef>
                <a:spcPts val="0"/>
              </a:spcBef>
              <a:spcAft>
                <a:spcPts val="0"/>
              </a:spcAft>
              <a:buClr>
                <a:srgbClr val="F9AC27"/>
              </a:buClr>
              <a:buNone/>
            </a:pPr>
            <a:r>
              <a:rPr lang="en-US" sz="4400" dirty="0">
                <a:solidFill>
                  <a:srgbClr val="2D427F"/>
                </a:solidFill>
                <a:latin typeface="Arial" panose="020B0604020202020204" pitchFamily="34" charset="0"/>
                <a:cs typeface="Arial" panose="020B0604020202020204" pitchFamily="34" charset="0"/>
              </a:rPr>
              <a:t>Establishes:</a:t>
            </a:r>
          </a:p>
          <a:p>
            <a:pPr marL="268217" lvl="1" indent="0">
              <a:lnSpc>
                <a:spcPct val="100000"/>
              </a:lnSpc>
              <a:spcBef>
                <a:spcPts val="0"/>
              </a:spcBef>
              <a:spcAft>
                <a:spcPts val="0"/>
              </a:spcAft>
              <a:buClr>
                <a:srgbClr val="F9AC27"/>
              </a:buClr>
              <a:buNone/>
            </a:pPr>
            <a:endParaRPr lang="en-US" sz="1400" dirty="0">
              <a:solidFill>
                <a:srgbClr val="2D427F"/>
              </a:solidFill>
              <a:latin typeface="Arial" panose="020B0604020202020204" pitchFamily="34" charset="0"/>
              <a:cs typeface="Arial" panose="020B0604020202020204" pitchFamily="34" charset="0"/>
            </a:endParaRPr>
          </a:p>
          <a:p>
            <a:pPr lvl="2">
              <a:lnSpc>
                <a:spcPct val="100000"/>
              </a:lnSpc>
              <a:spcBef>
                <a:spcPts val="0"/>
              </a:spcBef>
              <a:spcAft>
                <a:spcPts val="0"/>
              </a:spcAft>
              <a:buClr>
                <a:schemeClr val="tx1">
                  <a:lumMod val="75000"/>
                  <a:lumOff val="25000"/>
                </a:schemeClr>
              </a:buClr>
              <a:buFont typeface="Arial" panose="020B0604020202020204" pitchFamily="34" charset="0"/>
              <a:buChar char="•"/>
            </a:pPr>
            <a:r>
              <a:rPr lang="en-US" sz="3200" dirty="0">
                <a:solidFill>
                  <a:srgbClr val="2D427F"/>
                </a:solidFill>
                <a:latin typeface="Arial" panose="020B0604020202020204" pitchFamily="34" charset="0"/>
                <a:cs typeface="Arial" panose="020B0604020202020204" pitchFamily="34" charset="0"/>
              </a:rPr>
              <a:t>Private Realm – land uses and development standards</a:t>
            </a:r>
          </a:p>
          <a:p>
            <a:pPr marL="384048" lvl="2" indent="0">
              <a:lnSpc>
                <a:spcPct val="100000"/>
              </a:lnSpc>
              <a:spcBef>
                <a:spcPts val="0"/>
              </a:spcBef>
              <a:spcAft>
                <a:spcPts val="0"/>
              </a:spcAft>
              <a:buClr>
                <a:schemeClr val="tx1">
                  <a:lumMod val="75000"/>
                  <a:lumOff val="25000"/>
                </a:schemeClr>
              </a:buClr>
              <a:buNone/>
            </a:pPr>
            <a:endParaRPr lang="en-US" sz="3200" dirty="0">
              <a:solidFill>
                <a:srgbClr val="2D427F"/>
              </a:solidFill>
              <a:latin typeface="Arial" panose="020B0604020202020204" pitchFamily="34" charset="0"/>
              <a:cs typeface="Arial" panose="020B0604020202020204" pitchFamily="34" charset="0"/>
            </a:endParaRPr>
          </a:p>
          <a:p>
            <a:pPr lvl="2">
              <a:lnSpc>
                <a:spcPct val="100000"/>
              </a:lnSpc>
              <a:spcBef>
                <a:spcPts val="0"/>
              </a:spcBef>
              <a:spcAft>
                <a:spcPts val="0"/>
              </a:spcAft>
              <a:buClr>
                <a:schemeClr val="tx1">
                  <a:lumMod val="75000"/>
                  <a:lumOff val="25000"/>
                </a:schemeClr>
              </a:buClr>
              <a:buFont typeface="Arial" panose="020B0604020202020204" pitchFamily="34" charset="0"/>
              <a:buChar char="•"/>
            </a:pPr>
            <a:r>
              <a:rPr lang="en-US" sz="3200" dirty="0">
                <a:solidFill>
                  <a:srgbClr val="2D427F"/>
                </a:solidFill>
                <a:latin typeface="Arial" panose="020B0604020202020204" pitchFamily="34" charset="0"/>
                <a:cs typeface="Arial" panose="020B0604020202020204" pitchFamily="34" charset="0"/>
              </a:rPr>
              <a:t>Public Realm – mobility, streetscape beautification, plaza, alley, and infrastructure improvements and urban design concepts</a:t>
            </a:r>
          </a:p>
          <a:p>
            <a:pPr lvl="2">
              <a:lnSpc>
                <a:spcPct val="100000"/>
              </a:lnSpc>
              <a:spcBef>
                <a:spcPts val="0"/>
              </a:spcBef>
              <a:spcAft>
                <a:spcPts val="0"/>
              </a:spcAft>
              <a:buClr>
                <a:schemeClr val="tx1">
                  <a:lumMod val="75000"/>
                  <a:lumOff val="25000"/>
                </a:schemeClr>
              </a:buClr>
              <a:buFont typeface="Arial" panose="020B0604020202020204" pitchFamily="34" charset="0"/>
              <a:buChar char="•"/>
            </a:pPr>
            <a:endParaRPr lang="en-US" sz="3200" dirty="0">
              <a:solidFill>
                <a:srgbClr val="2D427F"/>
              </a:solidFill>
              <a:latin typeface="Arial" panose="020B0604020202020204" pitchFamily="34" charset="0"/>
              <a:cs typeface="Arial" panose="020B0604020202020204" pitchFamily="34" charset="0"/>
            </a:endParaRPr>
          </a:p>
          <a:p>
            <a:pPr lvl="2">
              <a:lnSpc>
                <a:spcPct val="100000"/>
              </a:lnSpc>
              <a:spcBef>
                <a:spcPts val="0"/>
              </a:spcBef>
              <a:spcAft>
                <a:spcPts val="0"/>
              </a:spcAft>
              <a:buClr>
                <a:schemeClr val="tx1">
                  <a:lumMod val="75000"/>
                  <a:lumOff val="25000"/>
                </a:schemeClr>
              </a:buClr>
              <a:buFont typeface="Arial" panose="020B0604020202020204" pitchFamily="34" charset="0"/>
              <a:buChar char="•"/>
            </a:pPr>
            <a:r>
              <a:rPr lang="en-US" sz="3200" dirty="0">
                <a:solidFill>
                  <a:srgbClr val="2D427F"/>
                </a:solidFill>
                <a:latin typeface="Arial" panose="020B0604020202020204" pitchFamily="34" charset="0"/>
                <a:cs typeface="Arial" panose="020B0604020202020204" pitchFamily="34" charset="0"/>
              </a:rPr>
              <a:t>Implementation actions and programs</a:t>
            </a:r>
          </a:p>
          <a:p>
            <a:pPr marL="384048" lvl="2" indent="0">
              <a:lnSpc>
                <a:spcPct val="100000"/>
              </a:lnSpc>
              <a:spcBef>
                <a:spcPts val="0"/>
              </a:spcBef>
              <a:spcAft>
                <a:spcPts val="0"/>
              </a:spcAft>
              <a:buClr>
                <a:schemeClr val="tx1">
                  <a:lumMod val="75000"/>
                  <a:lumOff val="25000"/>
                </a:schemeClr>
              </a:buClr>
              <a:buNone/>
            </a:pPr>
            <a:endParaRPr lang="en-US" sz="3200" dirty="0">
              <a:solidFill>
                <a:srgbClr val="2D427F"/>
              </a:solidFill>
              <a:latin typeface="Arial" panose="020B0604020202020204" pitchFamily="34" charset="0"/>
              <a:cs typeface="Arial" panose="020B0604020202020204" pitchFamily="34" charset="0"/>
            </a:endParaRPr>
          </a:p>
          <a:p>
            <a:pPr lvl="2">
              <a:lnSpc>
                <a:spcPct val="100000"/>
              </a:lnSpc>
              <a:spcBef>
                <a:spcPts val="0"/>
              </a:spcBef>
              <a:spcAft>
                <a:spcPts val="0"/>
              </a:spcAft>
              <a:buClr>
                <a:schemeClr val="tx1">
                  <a:lumMod val="75000"/>
                  <a:lumOff val="25000"/>
                </a:schemeClr>
              </a:buClr>
              <a:buFont typeface="Arial" panose="020B0604020202020204" pitchFamily="34" charset="0"/>
              <a:buChar char="•"/>
            </a:pPr>
            <a:r>
              <a:rPr lang="en-US" sz="3200" dirty="0">
                <a:solidFill>
                  <a:srgbClr val="2D427F"/>
                </a:solidFill>
                <a:latin typeface="Arial" panose="020B0604020202020204" pitchFamily="34" charset="0"/>
                <a:cs typeface="Arial" panose="020B0604020202020204" pitchFamily="34" charset="0"/>
              </a:rPr>
              <a:t>Development approval authority, processes, and streamlining</a:t>
            </a:r>
          </a:p>
        </p:txBody>
      </p:sp>
      <p:sp>
        <p:nvSpPr>
          <p:cNvPr id="2" name="Text Placeholder 1">
            <a:extLst>
              <a:ext uri="{FF2B5EF4-FFF2-40B4-BE49-F238E27FC236}">
                <a16:creationId xmlns:a16="http://schemas.microsoft.com/office/drawing/2014/main" id="{8F88C46A-A30F-FEF0-35A7-8CFD5DD8F369}"/>
              </a:ext>
            </a:extLst>
          </p:cNvPr>
          <p:cNvSpPr>
            <a:spLocks noGrp="1"/>
          </p:cNvSpPr>
          <p:nvPr>
            <p:ph type="body" idx="1"/>
          </p:nvPr>
        </p:nvSpPr>
        <p:spPr>
          <a:xfrm>
            <a:off x="3870501" y="372069"/>
            <a:ext cx="12106099" cy="820674"/>
          </a:xfrm>
        </p:spPr>
        <p:txBody>
          <a:bodyPr/>
          <a:lstStyle/>
          <a:p>
            <a:r>
              <a:rPr lang="en-US" sz="5333" dirty="0">
                <a:latin typeface="Arial" panose="020B0604020202020204" pitchFamily="34" charset="0"/>
              </a:rPr>
              <a:t>What is a Specific Plan?</a:t>
            </a:r>
          </a:p>
        </p:txBody>
      </p:sp>
      <p:pic>
        <p:nvPicPr>
          <p:cNvPr id="4" name="Picture 3">
            <a:extLst>
              <a:ext uri="{FF2B5EF4-FFF2-40B4-BE49-F238E27FC236}">
                <a16:creationId xmlns:a16="http://schemas.microsoft.com/office/drawing/2014/main" id="{62DFB0DA-4F6D-A2F6-BF71-F3144FC400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405364">
            <a:off x="9651609" y="1865494"/>
            <a:ext cx="3340100" cy="4290871"/>
          </a:xfrm>
          <a:prstGeom prst="rect">
            <a:avLst/>
          </a:prstGeom>
        </p:spPr>
      </p:pic>
      <p:pic>
        <p:nvPicPr>
          <p:cNvPr id="7" name="Picture 6">
            <a:extLst>
              <a:ext uri="{FF2B5EF4-FFF2-40B4-BE49-F238E27FC236}">
                <a16:creationId xmlns:a16="http://schemas.microsoft.com/office/drawing/2014/main" id="{C864536B-B86B-1108-2531-BF3FDE65C2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62684">
            <a:off x="12083952" y="4112045"/>
            <a:ext cx="3333101" cy="4083049"/>
          </a:xfrm>
          <a:prstGeom prst="rect">
            <a:avLst/>
          </a:prstGeom>
        </p:spPr>
      </p:pic>
    </p:spTree>
    <p:extLst>
      <p:ext uri="{BB962C8B-B14F-4D97-AF65-F5344CB8AC3E}">
        <p14:creationId xmlns:p14="http://schemas.microsoft.com/office/powerpoint/2010/main" val="3311701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63C47B-17DC-BABB-2176-ECA98C5C90D3}"/>
              </a:ext>
            </a:extLst>
          </p:cNvPr>
          <p:cNvSpPr>
            <a:spLocks noGrp="1"/>
          </p:cNvSpPr>
          <p:nvPr>
            <p:ph type="body" idx="1"/>
          </p:nvPr>
        </p:nvSpPr>
        <p:spPr>
          <a:xfrm>
            <a:off x="3870501" y="372070"/>
            <a:ext cx="12106099" cy="820674"/>
          </a:xfrm>
        </p:spPr>
        <p:txBody>
          <a:bodyPr/>
          <a:lstStyle/>
          <a:p>
            <a:r>
              <a:rPr lang="en-US" sz="5333" dirty="0">
                <a:latin typeface="Arial" panose="020B0604020202020204" pitchFamily="34" charset="0"/>
              </a:rPr>
              <a:t>Public Engagement To Date</a:t>
            </a:r>
          </a:p>
        </p:txBody>
      </p:sp>
      <p:sp>
        <p:nvSpPr>
          <p:cNvPr id="3" name="Text Placeholder 2">
            <a:extLst>
              <a:ext uri="{FF2B5EF4-FFF2-40B4-BE49-F238E27FC236}">
                <a16:creationId xmlns:a16="http://schemas.microsoft.com/office/drawing/2014/main" id="{45E1589F-6AD8-31A1-67C0-5061FAB9D90A}"/>
              </a:ext>
            </a:extLst>
          </p:cNvPr>
          <p:cNvSpPr>
            <a:spLocks noGrp="1"/>
          </p:cNvSpPr>
          <p:nvPr>
            <p:ph type="body" sz="quarter" idx="11"/>
          </p:nvPr>
        </p:nvSpPr>
        <p:spPr>
          <a:xfrm>
            <a:off x="736600" y="2027158"/>
            <a:ext cx="10363200" cy="6278642"/>
          </a:xfrm>
        </p:spPr>
        <p:txBody>
          <a:bodyPr/>
          <a:lstStyle/>
          <a:p>
            <a:pPr>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Stakeholder Meetings and Focus Groups</a:t>
            </a:r>
          </a:p>
          <a:p>
            <a:pPr>
              <a:spcAft>
                <a:spcPts val="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City Council Member 1-on-1 Meetings</a:t>
            </a:r>
          </a:p>
          <a:p>
            <a:pPr>
              <a:spcAft>
                <a:spcPts val="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3 DTAC Meetings </a:t>
            </a:r>
          </a:p>
          <a:p>
            <a:pPr lvl="1"/>
            <a:r>
              <a:rPr lang="en-US" sz="2800" dirty="0">
                <a:latin typeface="Arial" panose="020B0604020202020204" pitchFamily="34" charset="0"/>
                <a:cs typeface="Arial" panose="020B0604020202020204" pitchFamily="34" charset="0"/>
              </a:rPr>
              <a:t>June 22, 2022: orientation, roles and responsibilities</a:t>
            </a:r>
          </a:p>
          <a:p>
            <a:pPr lvl="1"/>
            <a:r>
              <a:rPr lang="en-US" sz="2800" dirty="0">
                <a:latin typeface="Arial" panose="020B0604020202020204" pitchFamily="34" charset="0"/>
                <a:cs typeface="Arial" panose="020B0604020202020204" pitchFamily="34" charset="0"/>
              </a:rPr>
              <a:t>July 13, 2022: </a:t>
            </a:r>
            <a:r>
              <a:rPr lang="en-US" sz="2800" i="1" dirty="0">
                <a:latin typeface="Arial" panose="020B0604020202020204" pitchFamily="34" charset="0"/>
                <a:cs typeface="Arial" panose="020B0604020202020204" pitchFamily="34" charset="0"/>
              </a:rPr>
              <a:t>Reimagining Main Street, What Makes Downtown Special</a:t>
            </a:r>
            <a:r>
              <a:rPr lang="en-US" sz="2800" dirty="0">
                <a:latin typeface="Arial" panose="020B0604020202020204" pitchFamily="34" charset="0"/>
                <a:cs typeface="Arial" panose="020B0604020202020204" pitchFamily="34" charset="0"/>
              </a:rPr>
              <a:t>, Ice Cream Social</a:t>
            </a:r>
          </a:p>
          <a:p>
            <a:pPr lvl="1"/>
            <a:r>
              <a:rPr lang="en-US" sz="2800" dirty="0">
                <a:latin typeface="Arial" panose="020B0604020202020204" pitchFamily="34" charset="0"/>
                <a:cs typeface="Arial" panose="020B0604020202020204" pitchFamily="34" charset="0"/>
              </a:rPr>
              <a:t>Sept. 13, 2022: existing conditions analysis and discussion</a:t>
            </a:r>
          </a:p>
          <a:p>
            <a:pPr lvl="1"/>
            <a:endParaRPr lang="en-US" sz="2800" dirty="0">
              <a:latin typeface="Arial" panose="020B0604020202020204" pitchFamily="34" charset="0"/>
              <a:cs typeface="Arial" panose="020B0604020202020204" pitchFamily="34" charset="0"/>
            </a:endParaRPr>
          </a:p>
          <a:p>
            <a:pPr>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Community Workshop  (August 2022) </a:t>
            </a:r>
          </a:p>
        </p:txBody>
      </p:sp>
      <p:pic>
        <p:nvPicPr>
          <p:cNvPr id="1026" name="Picture 2">
            <a:extLst>
              <a:ext uri="{FF2B5EF4-FFF2-40B4-BE49-F238E27FC236}">
                <a16:creationId xmlns:a16="http://schemas.microsoft.com/office/drawing/2014/main" id="{5F428958-F247-F67C-E429-E365063D47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76000" y="1981200"/>
            <a:ext cx="3886200" cy="2184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5F2EEAD-67AB-B27E-7112-0D56686A58B7}"/>
              </a:ext>
            </a:extLst>
          </p:cNvPr>
          <p:cNvPicPr>
            <a:picLocks noChangeAspect="1"/>
          </p:cNvPicPr>
          <p:nvPr/>
        </p:nvPicPr>
        <p:blipFill>
          <a:blip r:embed="rId3"/>
          <a:stretch>
            <a:fillRect/>
          </a:stretch>
        </p:blipFill>
        <p:spPr>
          <a:xfrm>
            <a:off x="11176000" y="5151067"/>
            <a:ext cx="3886200" cy="2184400"/>
          </a:xfrm>
          <a:prstGeom prst="rect">
            <a:avLst/>
          </a:prstGeom>
        </p:spPr>
      </p:pic>
    </p:spTree>
    <p:extLst>
      <p:ext uri="{BB962C8B-B14F-4D97-AF65-F5344CB8AC3E}">
        <p14:creationId xmlns:p14="http://schemas.microsoft.com/office/powerpoint/2010/main" val="4254608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BC993A-EC1F-59FD-EC00-61E136838EE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045450" y="2842851"/>
            <a:ext cx="5931150" cy="4909161"/>
          </a:xfrm>
          <a:prstGeom prst="rect">
            <a:avLst/>
          </a:prstGeom>
        </p:spPr>
      </p:pic>
      <p:sp>
        <p:nvSpPr>
          <p:cNvPr id="2" name="Text Placeholder 1">
            <a:extLst>
              <a:ext uri="{FF2B5EF4-FFF2-40B4-BE49-F238E27FC236}">
                <a16:creationId xmlns:a16="http://schemas.microsoft.com/office/drawing/2014/main" id="{9363C47B-17DC-BABB-2176-ECA98C5C90D3}"/>
              </a:ext>
            </a:extLst>
          </p:cNvPr>
          <p:cNvSpPr>
            <a:spLocks noGrp="1"/>
          </p:cNvSpPr>
          <p:nvPr>
            <p:ph type="body" idx="1"/>
          </p:nvPr>
        </p:nvSpPr>
        <p:spPr>
          <a:xfrm>
            <a:off x="3870501" y="372070"/>
            <a:ext cx="12106099" cy="820674"/>
          </a:xfrm>
        </p:spPr>
        <p:txBody>
          <a:bodyPr/>
          <a:lstStyle/>
          <a:p>
            <a:r>
              <a:rPr lang="en-US" sz="5333" dirty="0">
                <a:latin typeface="Arial" panose="020B0604020202020204" pitchFamily="34" charset="0"/>
              </a:rPr>
              <a:t>Public Engagement – Online </a:t>
            </a:r>
          </a:p>
        </p:txBody>
      </p:sp>
      <p:sp>
        <p:nvSpPr>
          <p:cNvPr id="3" name="Text Placeholder 2">
            <a:extLst>
              <a:ext uri="{FF2B5EF4-FFF2-40B4-BE49-F238E27FC236}">
                <a16:creationId xmlns:a16="http://schemas.microsoft.com/office/drawing/2014/main" id="{45E1589F-6AD8-31A1-67C0-5061FAB9D90A}"/>
              </a:ext>
            </a:extLst>
          </p:cNvPr>
          <p:cNvSpPr>
            <a:spLocks noGrp="1"/>
          </p:cNvSpPr>
          <p:nvPr>
            <p:ph type="body" sz="quarter" idx="11"/>
          </p:nvPr>
        </p:nvSpPr>
        <p:spPr>
          <a:xfrm>
            <a:off x="812800" y="1981201"/>
            <a:ext cx="14859000" cy="5770811"/>
          </a:xfrm>
        </p:spPr>
        <p:txBody>
          <a:bodyPr/>
          <a:lstStyle/>
          <a:p>
            <a:pPr marL="0" indent="0">
              <a:buNone/>
            </a:pPr>
            <a:r>
              <a:rPr lang="en-US" dirty="0">
                <a:latin typeface="Arial" panose="020B0604020202020204" pitchFamily="34" charset="0"/>
                <a:cs typeface="Arial" panose="020B0604020202020204" pitchFamily="34" charset="0"/>
              </a:rPr>
              <a:t>Online Interactive Map: Social Pinpoint </a:t>
            </a:r>
            <a:r>
              <a:rPr lang="en-US" sz="3200" dirty="0">
                <a:latin typeface="Arial" panose="020B0604020202020204" pitchFamily="34" charset="0"/>
                <a:cs typeface="Arial" panose="020B0604020202020204" pitchFamily="34" charset="0"/>
              </a:rPr>
              <a:t>(Closed Sunday Jan. 15, 2023)</a:t>
            </a:r>
          </a:p>
          <a:p>
            <a:pPr marL="457200" lvl="1" indent="0">
              <a:buNone/>
            </a:pPr>
            <a:r>
              <a:rPr lang="en-US" dirty="0">
                <a:latin typeface="Arial" panose="020B0604020202020204" pitchFamily="34" charset="0"/>
                <a:cs typeface="Arial" panose="020B0604020202020204" pitchFamily="34" charset="0"/>
              </a:rPr>
              <a:t> </a:t>
            </a:r>
          </a:p>
          <a:p>
            <a:pPr marL="457200" lvl="1" indent="0">
              <a:buNone/>
            </a:pPr>
            <a:r>
              <a:rPr lang="en-US" dirty="0">
                <a:latin typeface="Arial" panose="020B0604020202020204" pitchFamily="34" charset="0"/>
                <a:cs typeface="Arial" panose="020B0604020202020204" pitchFamily="34" charset="0"/>
              </a:rPr>
              <a:t>470 Comments</a:t>
            </a:r>
          </a:p>
          <a:p>
            <a:pPr marL="457200" lvl="1" indent="0">
              <a:buNone/>
            </a:pPr>
            <a:endParaRPr lang="en-US" sz="2800" dirty="0">
              <a:latin typeface="Arial" panose="020B0604020202020204" pitchFamily="34" charset="0"/>
              <a:cs typeface="Arial" panose="020B0604020202020204" pitchFamily="34" charset="0"/>
            </a:endParaRPr>
          </a:p>
          <a:p>
            <a:pPr lvl="2">
              <a:buFont typeface="Arial" panose="020B0604020202020204" pitchFamily="34" charset="0"/>
              <a:buChar char="•"/>
            </a:pPr>
            <a:r>
              <a:rPr lang="en-US" sz="3200" dirty="0">
                <a:latin typeface="Arial" panose="020B0604020202020204" pitchFamily="34" charset="0"/>
                <a:cs typeface="Arial" panose="020B0604020202020204" pitchFamily="34" charset="0"/>
              </a:rPr>
              <a:t>Mobility: 163</a:t>
            </a:r>
          </a:p>
          <a:p>
            <a:pPr lvl="2">
              <a:buFont typeface="Arial" panose="020B0604020202020204" pitchFamily="34" charset="0"/>
              <a:buChar char="•"/>
            </a:pPr>
            <a:r>
              <a:rPr lang="en-US" sz="3200" dirty="0">
                <a:latin typeface="Arial" panose="020B0604020202020204" pitchFamily="34" charset="0"/>
                <a:cs typeface="Arial" panose="020B0604020202020204" pitchFamily="34" charset="0"/>
              </a:rPr>
              <a:t>Streetscape: 83 </a:t>
            </a:r>
          </a:p>
          <a:p>
            <a:pPr lvl="2">
              <a:buFont typeface="Arial" panose="020B0604020202020204" pitchFamily="34" charset="0"/>
              <a:buChar char="•"/>
            </a:pPr>
            <a:r>
              <a:rPr lang="en-US" sz="3200" dirty="0">
                <a:latin typeface="Arial" panose="020B0604020202020204" pitchFamily="34" charset="0"/>
                <a:cs typeface="Arial" panose="020B0604020202020204" pitchFamily="34" charset="0"/>
              </a:rPr>
              <a:t>Gathering Spaces: 75 </a:t>
            </a:r>
          </a:p>
          <a:p>
            <a:pPr lvl="2">
              <a:buFont typeface="Arial" panose="020B0604020202020204" pitchFamily="34" charset="0"/>
              <a:buChar char="•"/>
            </a:pPr>
            <a:r>
              <a:rPr lang="en-US" sz="3200" dirty="0">
                <a:latin typeface="Arial" panose="020B0604020202020204" pitchFamily="34" charset="0"/>
                <a:cs typeface="Arial" panose="020B0604020202020204" pitchFamily="34" charset="0"/>
              </a:rPr>
              <a:t>Allowable Uses: 64 </a:t>
            </a:r>
          </a:p>
          <a:p>
            <a:pPr lvl="2">
              <a:buFont typeface="Arial" panose="020B0604020202020204" pitchFamily="34" charset="0"/>
              <a:buChar char="•"/>
            </a:pPr>
            <a:r>
              <a:rPr lang="en-US" sz="3200" dirty="0">
                <a:latin typeface="Arial" panose="020B0604020202020204" pitchFamily="34" charset="0"/>
                <a:cs typeface="Arial" panose="020B0604020202020204" pitchFamily="34" charset="0"/>
              </a:rPr>
              <a:t>Other: 85 </a:t>
            </a:r>
          </a:p>
          <a:p>
            <a:pPr lvl="1"/>
            <a:endParaRPr lang="en-US" dirty="0"/>
          </a:p>
        </p:txBody>
      </p:sp>
    </p:spTree>
    <p:extLst>
      <p:ext uri="{BB962C8B-B14F-4D97-AF65-F5344CB8AC3E}">
        <p14:creationId xmlns:p14="http://schemas.microsoft.com/office/powerpoint/2010/main" val="3549763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63C47B-17DC-BABB-2176-ECA98C5C90D3}"/>
              </a:ext>
            </a:extLst>
          </p:cNvPr>
          <p:cNvSpPr>
            <a:spLocks noGrp="1"/>
          </p:cNvSpPr>
          <p:nvPr>
            <p:ph type="body" idx="1"/>
          </p:nvPr>
        </p:nvSpPr>
        <p:spPr>
          <a:xfrm>
            <a:off x="3870501" y="372069"/>
            <a:ext cx="12106099" cy="738664"/>
          </a:xfrm>
        </p:spPr>
        <p:txBody>
          <a:bodyPr/>
          <a:lstStyle/>
          <a:p>
            <a:r>
              <a:rPr lang="en-US" sz="4800" dirty="0">
                <a:latin typeface="Arial" panose="020B0604020202020204" pitchFamily="34" charset="0"/>
              </a:rPr>
              <a:t>Public Engagement – What We Heard  </a:t>
            </a:r>
          </a:p>
        </p:txBody>
      </p:sp>
      <p:sp>
        <p:nvSpPr>
          <p:cNvPr id="3" name="Text Placeholder 2">
            <a:extLst>
              <a:ext uri="{FF2B5EF4-FFF2-40B4-BE49-F238E27FC236}">
                <a16:creationId xmlns:a16="http://schemas.microsoft.com/office/drawing/2014/main" id="{45E1589F-6AD8-31A1-67C0-5061FAB9D90A}"/>
              </a:ext>
            </a:extLst>
          </p:cNvPr>
          <p:cNvSpPr>
            <a:spLocks noGrp="1"/>
          </p:cNvSpPr>
          <p:nvPr>
            <p:ph type="body" sz="quarter" idx="11"/>
          </p:nvPr>
        </p:nvSpPr>
        <p:spPr>
          <a:xfrm>
            <a:off x="736600" y="1676400"/>
            <a:ext cx="9613900" cy="6606489"/>
          </a:xfrm>
        </p:spPr>
        <p:txBody>
          <a:bodyPr/>
          <a:lstStyle/>
          <a:p>
            <a:pPr marL="0" indent="0">
              <a:spcAft>
                <a:spcPts val="0"/>
              </a:spcAft>
              <a:buNone/>
            </a:pPr>
            <a:r>
              <a:rPr lang="en-US" sz="3733" dirty="0">
                <a:latin typeface="Arial" panose="020B0604020202020204" pitchFamily="34" charset="0"/>
                <a:cs typeface="Arial" panose="020B0604020202020204" pitchFamily="34" charset="0"/>
              </a:rPr>
              <a:t>Beautification, street trees &amp; landscaping</a:t>
            </a:r>
          </a:p>
          <a:p>
            <a:pPr lvl="1">
              <a:buFont typeface="Arial" panose="020B0604020202020204" pitchFamily="34" charset="0"/>
              <a:buChar char="•"/>
            </a:pPr>
            <a:r>
              <a:rPr lang="en-US" sz="3200" dirty="0">
                <a:latin typeface="Arial" panose="020B0604020202020204" pitchFamily="34" charset="0"/>
                <a:cs typeface="Arial" panose="020B0604020202020204" pitchFamily="34" charset="0"/>
              </a:rPr>
              <a:t>Make street closure more attractive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and permanent </a:t>
            </a:r>
          </a:p>
          <a:p>
            <a:pPr marL="457189" lvl="1" indent="0">
              <a:buNone/>
            </a:pPr>
            <a:endParaRPr lang="en-US" sz="3733" dirty="0">
              <a:latin typeface="Arial" panose="020B0604020202020204" pitchFamily="34" charset="0"/>
              <a:cs typeface="Arial" panose="020B0604020202020204" pitchFamily="34" charset="0"/>
            </a:endParaRPr>
          </a:p>
          <a:p>
            <a:pPr marL="0" lvl="1" indent="0">
              <a:buNone/>
            </a:pPr>
            <a:r>
              <a:rPr lang="en-US" sz="3733" dirty="0">
                <a:latin typeface="Arial" panose="020B0604020202020204" pitchFamily="34" charset="0"/>
                <a:cs typeface="Arial" panose="020B0604020202020204" pitchFamily="34" charset="0"/>
              </a:rPr>
              <a:t>Additional outdoor gathering/seating areas</a:t>
            </a:r>
          </a:p>
          <a:p>
            <a:pPr lvl="1"/>
            <a:r>
              <a:rPr lang="en-US" sz="3200" dirty="0">
                <a:latin typeface="Arial" panose="020B0604020202020204" pitchFamily="34" charset="0"/>
                <a:cs typeface="Arial" panose="020B0604020202020204" pitchFamily="34" charset="0"/>
              </a:rPr>
              <a:t>Support for outdoor dining </a:t>
            </a:r>
          </a:p>
          <a:p>
            <a:pPr lvl="1"/>
            <a:r>
              <a:rPr lang="en-US" sz="3200" dirty="0">
                <a:latin typeface="Arial" panose="020B0604020202020204" pitchFamily="34" charset="0"/>
                <a:cs typeface="Arial" panose="020B0604020202020204" pitchFamily="34" charset="0"/>
              </a:rPr>
              <a:t>Laurel Plaza </a:t>
            </a:r>
          </a:p>
          <a:p>
            <a:pPr marL="0" lvl="1" indent="0">
              <a:buNone/>
            </a:pPr>
            <a:endParaRPr lang="en-US" sz="3733" dirty="0">
              <a:latin typeface="Arial" panose="020B0604020202020204" pitchFamily="34" charset="0"/>
              <a:cs typeface="Arial" panose="020B0604020202020204" pitchFamily="34" charset="0"/>
            </a:endParaRPr>
          </a:p>
          <a:p>
            <a:pPr marL="0" lvl="1" indent="0">
              <a:buNone/>
            </a:pPr>
            <a:r>
              <a:rPr lang="en-US" sz="3733" dirty="0">
                <a:latin typeface="Arial" panose="020B0604020202020204" pitchFamily="34" charset="0"/>
                <a:cs typeface="Arial" panose="020B0604020202020204" pitchFamily="34" charset="0"/>
              </a:rPr>
              <a:t>Enhance alleyways </a:t>
            </a:r>
          </a:p>
          <a:p>
            <a:pPr marL="0" lvl="1" indent="0">
              <a:buNone/>
            </a:pPr>
            <a:endParaRPr lang="en-US" sz="3733" dirty="0">
              <a:latin typeface="Arial" panose="020B0604020202020204" pitchFamily="34" charset="0"/>
              <a:cs typeface="Arial" panose="020B0604020202020204" pitchFamily="34" charset="0"/>
            </a:endParaRPr>
          </a:p>
          <a:p>
            <a:pPr marL="0" lvl="1" indent="0">
              <a:buNone/>
            </a:pPr>
            <a:r>
              <a:rPr lang="en-US" sz="3733" dirty="0">
                <a:latin typeface="Arial" panose="020B0604020202020204" pitchFamily="34" charset="0"/>
                <a:cs typeface="Arial" panose="020B0604020202020204" pitchFamily="34" charset="0"/>
              </a:rPr>
              <a:t>Improve sidewalks </a:t>
            </a:r>
          </a:p>
          <a:p>
            <a:pPr lvl="1"/>
            <a:endParaRPr lang="en-US" dirty="0"/>
          </a:p>
        </p:txBody>
      </p:sp>
      <p:pic>
        <p:nvPicPr>
          <p:cNvPr id="8" name="Picture 7">
            <a:extLst>
              <a:ext uri="{FF2B5EF4-FFF2-40B4-BE49-F238E27FC236}">
                <a16:creationId xmlns:a16="http://schemas.microsoft.com/office/drawing/2014/main" id="{411B931F-7151-8EFB-1983-5687CFD30D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92931" y="1751890"/>
            <a:ext cx="5397869" cy="6455508"/>
          </a:xfrm>
          <a:prstGeom prst="rect">
            <a:avLst/>
          </a:prstGeom>
        </p:spPr>
      </p:pic>
    </p:spTree>
    <p:extLst>
      <p:ext uri="{BB962C8B-B14F-4D97-AF65-F5344CB8AC3E}">
        <p14:creationId xmlns:p14="http://schemas.microsoft.com/office/powerpoint/2010/main" val="1004667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149" y="2888979"/>
            <a:ext cx="16256000" cy="4836887"/>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chemeClr val="tx2"/>
          </a:solidFill>
        </p:spPr>
        <p:txBody>
          <a:bodyPr wrap="square" lIns="0" tIns="0" rIns="0" bIns="0" rtlCol="0"/>
          <a:lstStyle/>
          <a:p>
            <a:pPr defTabSz="914377"/>
            <a:endParaRPr dirty="0">
              <a:solidFill>
                <a:prstClr val="black"/>
              </a:solidFill>
              <a:latin typeface="Calibri"/>
            </a:endParaRPr>
          </a:p>
        </p:txBody>
      </p:sp>
      <p:sp>
        <p:nvSpPr>
          <p:cNvPr id="5" name="object 5"/>
          <p:cNvSpPr txBox="1">
            <a:spLocks noGrp="1"/>
          </p:cNvSpPr>
          <p:nvPr>
            <p:ph type="body" idx="1"/>
          </p:nvPr>
        </p:nvSpPr>
        <p:spPr>
          <a:xfrm>
            <a:off x="730450" y="3962400"/>
            <a:ext cx="14782801" cy="2462213"/>
          </a:xfrm>
          <a:prstGeom prst="rect">
            <a:avLst/>
          </a:prstGeom>
        </p:spPr>
        <p:txBody>
          <a:bodyPr vert="horz" wrap="square" lIns="0" tIns="0" rIns="0" bIns="0" rtlCol="0">
            <a:spAutoFit/>
          </a:bodyPr>
          <a:lstStyle/>
          <a:p>
            <a:pPr marL="12700" algn="ctr"/>
            <a:r>
              <a:rPr lang="en-US" sz="8000" spc="135" dirty="0">
                <a:latin typeface="Arial" panose="020B0604020202020204" pitchFamily="34" charset="0"/>
                <a:cs typeface="Arial" panose="020B0604020202020204" pitchFamily="34" charset="0"/>
              </a:rPr>
              <a:t>Urban Design and Placemaking Concepts</a:t>
            </a:r>
            <a:endParaRPr lang="en-US" sz="800" spc="135"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A5217AB-9138-3BE4-899B-04C457CB6C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5966" y="322611"/>
            <a:ext cx="7157919" cy="2123892"/>
          </a:xfrm>
          <a:prstGeom prst="rect">
            <a:avLst/>
          </a:prstGeom>
        </p:spPr>
      </p:pic>
    </p:spTree>
    <p:extLst>
      <p:ext uri="{BB962C8B-B14F-4D97-AF65-F5344CB8AC3E}">
        <p14:creationId xmlns:p14="http://schemas.microsoft.com/office/powerpoint/2010/main" val="2733337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DE88D6-42EB-E4F0-8888-7BCDFB73D67A}"/>
              </a:ext>
            </a:extLst>
          </p:cNvPr>
          <p:cNvSpPr>
            <a:spLocks noGrp="1"/>
          </p:cNvSpPr>
          <p:nvPr>
            <p:ph type="body" idx="1"/>
          </p:nvPr>
        </p:nvSpPr>
        <p:spPr>
          <a:xfrm>
            <a:off x="3870501" y="372069"/>
            <a:ext cx="12106099" cy="738664"/>
          </a:xfrm>
        </p:spPr>
        <p:txBody>
          <a:bodyPr/>
          <a:lstStyle/>
          <a:p>
            <a:r>
              <a:rPr lang="en-US" sz="4800" dirty="0">
                <a:latin typeface="Arial" panose="020B0604020202020204" pitchFamily="34" charset="0"/>
              </a:rPr>
              <a:t>Urban Design / Placemaking </a:t>
            </a:r>
          </a:p>
        </p:txBody>
      </p:sp>
      <p:sp>
        <p:nvSpPr>
          <p:cNvPr id="3" name="Text Placeholder 2">
            <a:extLst>
              <a:ext uri="{FF2B5EF4-FFF2-40B4-BE49-F238E27FC236}">
                <a16:creationId xmlns:a16="http://schemas.microsoft.com/office/drawing/2014/main" id="{D1DF96E9-531D-4B2E-1337-6F52892F74BD}"/>
              </a:ext>
            </a:extLst>
          </p:cNvPr>
          <p:cNvSpPr>
            <a:spLocks noGrp="1"/>
          </p:cNvSpPr>
          <p:nvPr>
            <p:ph type="body" sz="quarter" idx="11"/>
          </p:nvPr>
        </p:nvSpPr>
        <p:spPr>
          <a:xfrm>
            <a:off x="812800" y="1981201"/>
            <a:ext cx="14859000" cy="2693045"/>
          </a:xfrm>
        </p:spPr>
        <p:txBody>
          <a:bodyPr/>
          <a:lstStyle/>
          <a:p>
            <a:pPr marL="0" indent="0">
              <a:buNone/>
            </a:pPr>
            <a:r>
              <a:rPr lang="en-US" b="1" dirty="0">
                <a:solidFill>
                  <a:srgbClr val="F9AC27"/>
                </a:solidFill>
                <a:latin typeface="Arial" panose="020B0604020202020204" pitchFamily="34" charset="0"/>
                <a:cs typeface="Arial" panose="020B0604020202020204" pitchFamily="34" charset="0"/>
              </a:rPr>
              <a:t>Discussion Points: </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Street Closure on 700 Block of Laurel </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Public Space Elements  </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Alley Improvements</a:t>
            </a:r>
          </a:p>
        </p:txBody>
      </p:sp>
    </p:spTree>
    <p:extLst>
      <p:ext uri="{BB962C8B-B14F-4D97-AF65-F5344CB8AC3E}">
        <p14:creationId xmlns:p14="http://schemas.microsoft.com/office/powerpoint/2010/main" val="2262412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149" y="2888979"/>
            <a:ext cx="16256000" cy="4836887"/>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chemeClr val="tx2"/>
          </a:solidFill>
        </p:spPr>
        <p:txBody>
          <a:bodyPr wrap="square" lIns="0" tIns="0" rIns="0" bIns="0" rtlCol="0"/>
          <a:lstStyle/>
          <a:p>
            <a:pPr defTabSz="914377"/>
            <a:endParaRPr dirty="0">
              <a:solidFill>
                <a:prstClr val="black"/>
              </a:solidFill>
              <a:latin typeface="Calibri"/>
            </a:endParaRPr>
          </a:p>
        </p:txBody>
      </p:sp>
      <p:sp>
        <p:nvSpPr>
          <p:cNvPr id="5" name="object 5"/>
          <p:cNvSpPr txBox="1">
            <a:spLocks noGrp="1"/>
          </p:cNvSpPr>
          <p:nvPr>
            <p:ph type="body" idx="1"/>
          </p:nvPr>
        </p:nvSpPr>
        <p:spPr>
          <a:xfrm>
            <a:off x="0" y="4422468"/>
            <a:ext cx="16249851" cy="1231106"/>
          </a:xfrm>
          <a:prstGeom prst="rect">
            <a:avLst/>
          </a:prstGeom>
        </p:spPr>
        <p:txBody>
          <a:bodyPr vert="horz" wrap="square" lIns="0" tIns="0" rIns="0" bIns="0" rtlCol="0">
            <a:spAutoFit/>
          </a:bodyPr>
          <a:lstStyle/>
          <a:p>
            <a:pPr marL="12700" algn="ctr"/>
            <a:r>
              <a:rPr lang="en-US" sz="8000" spc="135" dirty="0">
                <a:latin typeface="Arial" panose="020B0604020202020204" pitchFamily="34" charset="0"/>
                <a:cs typeface="Arial" panose="020B0604020202020204" pitchFamily="34" charset="0"/>
              </a:rPr>
              <a:t>Laurel Street</a:t>
            </a:r>
            <a:endParaRPr lang="en-US" sz="800" spc="135" dirty="0">
              <a:solidFill>
                <a:srgbClr val="FFC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A5217AB-9138-3BE4-899B-04C457CB6C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5966" y="322611"/>
            <a:ext cx="7157919" cy="2123892"/>
          </a:xfrm>
          <a:prstGeom prst="rect">
            <a:avLst/>
          </a:prstGeom>
        </p:spPr>
      </p:pic>
    </p:spTree>
    <p:extLst>
      <p:ext uri="{BB962C8B-B14F-4D97-AF65-F5344CB8AC3E}">
        <p14:creationId xmlns:p14="http://schemas.microsoft.com/office/powerpoint/2010/main" val="150542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map&#10;&#10;Description automatically generated with medium confidence">
            <a:extLst>
              <a:ext uri="{FF2B5EF4-FFF2-40B4-BE49-F238E27FC236}">
                <a16:creationId xmlns:a16="http://schemas.microsoft.com/office/drawing/2014/main" id="{4C187F77-3BD5-8B2E-C6C1-191FA97340B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4662304"/>
            <a:ext cx="16098175" cy="4133459"/>
          </a:xfrm>
          <a:prstGeom prst="rect">
            <a:avLst/>
          </a:prstGeom>
        </p:spPr>
      </p:pic>
      <p:sp>
        <p:nvSpPr>
          <p:cNvPr id="2" name="Text Placeholder 1">
            <a:extLst>
              <a:ext uri="{FF2B5EF4-FFF2-40B4-BE49-F238E27FC236}">
                <a16:creationId xmlns:a16="http://schemas.microsoft.com/office/drawing/2014/main" id="{F54D405A-93AF-6A1D-7A6C-63A808F8C071}"/>
              </a:ext>
            </a:extLst>
          </p:cNvPr>
          <p:cNvSpPr>
            <a:spLocks noGrp="1"/>
          </p:cNvSpPr>
          <p:nvPr>
            <p:ph type="body" idx="1"/>
          </p:nvPr>
        </p:nvSpPr>
        <p:spPr>
          <a:xfrm>
            <a:off x="3870501" y="372070"/>
            <a:ext cx="12106099" cy="820674"/>
          </a:xfrm>
        </p:spPr>
        <p:txBody>
          <a:bodyPr/>
          <a:lstStyle/>
          <a:p>
            <a:r>
              <a:rPr lang="en-US" sz="5333" dirty="0">
                <a:latin typeface="Arial" panose="020B0604020202020204" pitchFamily="34" charset="0"/>
              </a:rPr>
              <a:t>Laurel Street – 700 Block </a:t>
            </a:r>
          </a:p>
        </p:txBody>
      </p:sp>
      <p:sp>
        <p:nvSpPr>
          <p:cNvPr id="3" name="Text Placeholder 2">
            <a:extLst>
              <a:ext uri="{FF2B5EF4-FFF2-40B4-BE49-F238E27FC236}">
                <a16:creationId xmlns:a16="http://schemas.microsoft.com/office/drawing/2014/main" id="{CC8048BF-94DD-8A07-9DE2-D3A4FEA0AD70}"/>
              </a:ext>
            </a:extLst>
          </p:cNvPr>
          <p:cNvSpPr>
            <a:spLocks noGrp="1"/>
          </p:cNvSpPr>
          <p:nvPr>
            <p:ph type="body" sz="quarter" idx="11"/>
          </p:nvPr>
        </p:nvSpPr>
        <p:spPr>
          <a:xfrm>
            <a:off x="1397000" y="1648055"/>
            <a:ext cx="14859000" cy="2754728"/>
          </a:xfrm>
        </p:spPr>
        <p:txBody>
          <a:bodyPr/>
          <a:lstStyle/>
          <a:p>
            <a:pPr marL="0" indent="0">
              <a:buNone/>
            </a:pPr>
            <a:r>
              <a:rPr lang="en-US" b="1" dirty="0">
                <a:effectLst/>
                <a:latin typeface="Arial" panose="020B0604020202020204" pitchFamily="34" charset="0"/>
                <a:cs typeface="Arial" panose="020B0604020202020204" pitchFamily="34" charset="0"/>
              </a:rPr>
              <a:t>Today’s Decision – 700 Block </a:t>
            </a:r>
          </a:p>
          <a:p>
            <a:pPr>
              <a:spcAft>
                <a:spcPts val="800"/>
              </a:spcAft>
              <a:buFont typeface="Arial" panose="020B0604020202020204" pitchFamily="34" charset="0"/>
              <a:buChar char="•"/>
            </a:pPr>
            <a:r>
              <a:rPr lang="en-US" sz="3733" b="1" dirty="0">
                <a:latin typeface="Arial" panose="020B0604020202020204" pitchFamily="34" charset="0"/>
                <a:cs typeface="Arial" panose="020B0604020202020204" pitchFamily="34" charset="0"/>
              </a:rPr>
              <a:t>FUTURE DECISIONS FOR THE REST OF LAUREL (600 &amp; 800)</a:t>
            </a:r>
          </a:p>
          <a:p>
            <a:pPr lvl="1">
              <a:buFont typeface="Arial" panose="020B0604020202020204" pitchFamily="34" charset="0"/>
              <a:buChar char="•"/>
            </a:pPr>
            <a:r>
              <a:rPr lang="en-US" sz="2667" dirty="0">
                <a:latin typeface="Arial" panose="020B0604020202020204" pitchFamily="34" charset="0"/>
                <a:cs typeface="Arial" panose="020B0604020202020204" pitchFamily="34" charset="0"/>
              </a:rPr>
              <a:t>Extend Street Closure to </a:t>
            </a:r>
            <a:r>
              <a:rPr lang="en-US" sz="2667" dirty="0">
                <a:effectLst>
                  <a:glow rad="63500">
                    <a:schemeClr val="accent5">
                      <a:satMod val="175000"/>
                      <a:alpha val="40000"/>
                    </a:schemeClr>
                  </a:glow>
                </a:effectLst>
                <a:latin typeface="Arial" panose="020B0604020202020204" pitchFamily="34" charset="0"/>
                <a:cs typeface="Arial" panose="020B0604020202020204" pitchFamily="34" charset="0"/>
              </a:rPr>
              <a:t>San Carlos </a:t>
            </a:r>
          </a:p>
          <a:p>
            <a:pPr lvl="1">
              <a:buFont typeface="Arial" panose="020B0604020202020204" pitchFamily="34" charset="0"/>
              <a:buChar char="•"/>
            </a:pPr>
            <a:r>
              <a:rPr lang="en-US" sz="2667" dirty="0">
                <a:latin typeface="Arial" panose="020B0604020202020204" pitchFamily="34" charset="0"/>
                <a:cs typeface="Arial" panose="020B0604020202020204" pitchFamily="34" charset="0"/>
              </a:rPr>
              <a:t>Extend Street Closure to </a:t>
            </a:r>
            <a:r>
              <a:rPr lang="en-US" sz="2667" dirty="0">
                <a:effectLst>
                  <a:glow rad="63500">
                    <a:schemeClr val="accent4">
                      <a:satMod val="175000"/>
                      <a:alpha val="40000"/>
                    </a:schemeClr>
                  </a:glow>
                </a:effectLst>
                <a:latin typeface="Arial" panose="020B0604020202020204" pitchFamily="34" charset="0"/>
                <a:cs typeface="Arial" panose="020B0604020202020204" pitchFamily="34" charset="0"/>
              </a:rPr>
              <a:t>Arroyo</a:t>
            </a:r>
          </a:p>
          <a:p>
            <a:pPr lvl="1">
              <a:buFont typeface="Arial" panose="020B0604020202020204" pitchFamily="34" charset="0"/>
              <a:buChar char="•"/>
            </a:pPr>
            <a:r>
              <a:rPr lang="en-US" sz="2667" dirty="0">
                <a:latin typeface="Arial" panose="020B0604020202020204" pitchFamily="34" charset="0"/>
                <a:cs typeface="Arial" panose="020B0604020202020204" pitchFamily="34" charset="0"/>
              </a:rPr>
              <a:t>Extend Street Closure to </a:t>
            </a:r>
            <a:r>
              <a:rPr lang="en-US" sz="2667" dirty="0">
                <a:effectLst>
                  <a:glow rad="63500">
                    <a:schemeClr val="accent6">
                      <a:satMod val="175000"/>
                      <a:alpha val="40000"/>
                    </a:schemeClr>
                  </a:glow>
                </a:effectLst>
                <a:latin typeface="Arial" panose="020B0604020202020204" pitchFamily="34" charset="0"/>
                <a:cs typeface="Arial" panose="020B0604020202020204" pitchFamily="34" charset="0"/>
              </a:rPr>
              <a:t>San Carlos and Arroyo</a:t>
            </a:r>
          </a:p>
        </p:txBody>
      </p:sp>
      <p:sp>
        <p:nvSpPr>
          <p:cNvPr id="11" name="Left Bracket 10">
            <a:extLst>
              <a:ext uri="{FF2B5EF4-FFF2-40B4-BE49-F238E27FC236}">
                <a16:creationId xmlns:a16="http://schemas.microsoft.com/office/drawing/2014/main" id="{14FAB35D-7CAB-C957-4698-EB206B0BD3F7}"/>
              </a:ext>
            </a:extLst>
          </p:cNvPr>
          <p:cNvSpPr/>
          <p:nvPr/>
        </p:nvSpPr>
        <p:spPr>
          <a:xfrm rot="5400000">
            <a:off x="3618419" y="5767803"/>
            <a:ext cx="540000" cy="2213500"/>
          </a:xfrm>
          <a:prstGeom prst="leftBracket">
            <a:avLst/>
          </a:prstGeom>
          <a:ln w="38100">
            <a:solidFill>
              <a:schemeClr val="tx1"/>
            </a:solidFill>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12" name="TextBox 11">
            <a:extLst>
              <a:ext uri="{FF2B5EF4-FFF2-40B4-BE49-F238E27FC236}">
                <a16:creationId xmlns:a16="http://schemas.microsoft.com/office/drawing/2014/main" id="{C49155A7-F199-AFFF-1CF2-604EC9F3D4B9}"/>
              </a:ext>
            </a:extLst>
          </p:cNvPr>
          <p:cNvSpPr txBox="1"/>
          <p:nvPr/>
        </p:nvSpPr>
        <p:spPr>
          <a:xfrm>
            <a:off x="3693109" y="6067169"/>
            <a:ext cx="390620" cy="461665"/>
          </a:xfrm>
          <a:prstGeom prst="rect">
            <a:avLst/>
          </a:prstGeom>
          <a:solidFill>
            <a:schemeClr val="bg1"/>
          </a:solidFill>
          <a:ln>
            <a:solidFill>
              <a:schemeClr val="tx1"/>
            </a:solidFill>
          </a:ln>
        </p:spPr>
        <p:txBody>
          <a:bodyPr wrap="square" rtlCol="0">
            <a:spAutoFit/>
          </a:bodyPr>
          <a:lstStyle/>
          <a:p>
            <a:r>
              <a:rPr lang="en-US" sz="2400" dirty="0"/>
              <a:t>1</a:t>
            </a:r>
          </a:p>
        </p:txBody>
      </p:sp>
      <p:sp>
        <p:nvSpPr>
          <p:cNvPr id="13" name="Left Bracket 12">
            <a:extLst>
              <a:ext uri="{FF2B5EF4-FFF2-40B4-BE49-F238E27FC236}">
                <a16:creationId xmlns:a16="http://schemas.microsoft.com/office/drawing/2014/main" id="{A9F6DB38-51A5-4B64-7374-B9BB8B69E1BE}"/>
              </a:ext>
            </a:extLst>
          </p:cNvPr>
          <p:cNvSpPr/>
          <p:nvPr/>
        </p:nvSpPr>
        <p:spPr>
          <a:xfrm rot="5400000">
            <a:off x="8102281" y="5901895"/>
            <a:ext cx="540000" cy="2028751"/>
          </a:xfrm>
          <a:prstGeom prst="leftBracket">
            <a:avLst/>
          </a:prstGeom>
          <a:ln w="38100">
            <a:solidFill>
              <a:schemeClr val="tx1"/>
            </a:solidFill>
          </a:ln>
          <a:effectLst>
            <a:glow rad="101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14" name="TextBox 13">
            <a:extLst>
              <a:ext uri="{FF2B5EF4-FFF2-40B4-BE49-F238E27FC236}">
                <a16:creationId xmlns:a16="http://schemas.microsoft.com/office/drawing/2014/main" id="{4EFB740F-E474-42D6-54DD-AC356587B370}"/>
              </a:ext>
            </a:extLst>
          </p:cNvPr>
          <p:cNvSpPr txBox="1"/>
          <p:nvPr/>
        </p:nvSpPr>
        <p:spPr>
          <a:xfrm>
            <a:off x="8242301" y="6103049"/>
            <a:ext cx="390620" cy="461665"/>
          </a:xfrm>
          <a:prstGeom prst="rect">
            <a:avLst/>
          </a:prstGeom>
          <a:solidFill>
            <a:schemeClr val="bg1"/>
          </a:solidFill>
          <a:ln>
            <a:solidFill>
              <a:schemeClr val="tx1"/>
            </a:solidFill>
          </a:ln>
        </p:spPr>
        <p:txBody>
          <a:bodyPr wrap="square" rtlCol="0">
            <a:spAutoFit/>
          </a:bodyPr>
          <a:lstStyle/>
          <a:p>
            <a:r>
              <a:rPr lang="en-US" sz="2400" dirty="0"/>
              <a:t>2</a:t>
            </a:r>
          </a:p>
        </p:txBody>
      </p:sp>
      <p:sp>
        <p:nvSpPr>
          <p:cNvPr id="15" name="Left Bracket 14">
            <a:extLst>
              <a:ext uri="{FF2B5EF4-FFF2-40B4-BE49-F238E27FC236}">
                <a16:creationId xmlns:a16="http://schemas.microsoft.com/office/drawing/2014/main" id="{EFB18356-CFA2-3853-BC71-164CDD375C17}"/>
              </a:ext>
            </a:extLst>
          </p:cNvPr>
          <p:cNvSpPr/>
          <p:nvPr/>
        </p:nvSpPr>
        <p:spPr>
          <a:xfrm rot="16200000">
            <a:off x="5697448" y="4757655"/>
            <a:ext cx="540000" cy="6554332"/>
          </a:xfrm>
          <a:prstGeom prst="leftBracket">
            <a:avLst/>
          </a:prstGeom>
          <a:ln w="38100">
            <a:solidFill>
              <a:schemeClr val="tx1"/>
            </a:solidFill>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16" name="TextBox 15">
            <a:extLst>
              <a:ext uri="{FF2B5EF4-FFF2-40B4-BE49-F238E27FC236}">
                <a16:creationId xmlns:a16="http://schemas.microsoft.com/office/drawing/2014/main" id="{13FEF545-07C1-F85A-DAFD-6FD2FED956A4}"/>
              </a:ext>
            </a:extLst>
          </p:cNvPr>
          <p:cNvSpPr txBox="1"/>
          <p:nvPr/>
        </p:nvSpPr>
        <p:spPr>
          <a:xfrm>
            <a:off x="5772138" y="8390929"/>
            <a:ext cx="390620" cy="461665"/>
          </a:xfrm>
          <a:prstGeom prst="rect">
            <a:avLst/>
          </a:prstGeom>
          <a:solidFill>
            <a:schemeClr val="bg1"/>
          </a:solidFill>
          <a:ln>
            <a:solidFill>
              <a:schemeClr val="tx1"/>
            </a:solidFill>
          </a:ln>
        </p:spPr>
        <p:txBody>
          <a:bodyPr wrap="square" rtlCol="0">
            <a:spAutoFit/>
          </a:bodyPr>
          <a:lstStyle/>
          <a:p>
            <a:r>
              <a:rPr lang="en-US" sz="2400" dirty="0"/>
              <a:t>3</a:t>
            </a:r>
          </a:p>
        </p:txBody>
      </p:sp>
      <p:sp>
        <p:nvSpPr>
          <p:cNvPr id="5" name="Rectangle 4">
            <a:extLst>
              <a:ext uri="{FF2B5EF4-FFF2-40B4-BE49-F238E27FC236}">
                <a16:creationId xmlns:a16="http://schemas.microsoft.com/office/drawing/2014/main" id="{600FD7CA-42AB-F221-3320-27985DF6CD95}"/>
              </a:ext>
            </a:extLst>
          </p:cNvPr>
          <p:cNvSpPr/>
          <p:nvPr/>
        </p:nvSpPr>
        <p:spPr>
          <a:xfrm>
            <a:off x="8013229" y="3255563"/>
            <a:ext cx="359052" cy="34327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a:extLst>
              <a:ext uri="{FF2B5EF4-FFF2-40B4-BE49-F238E27FC236}">
                <a16:creationId xmlns:a16="http://schemas.microsoft.com/office/drawing/2014/main" id="{CB442D36-E5B1-61AE-83F4-BAD052DA04B2}"/>
              </a:ext>
            </a:extLst>
          </p:cNvPr>
          <p:cNvSpPr txBox="1"/>
          <p:nvPr/>
        </p:nvSpPr>
        <p:spPr>
          <a:xfrm>
            <a:off x="8051800" y="3200400"/>
            <a:ext cx="359052" cy="379656"/>
          </a:xfrm>
          <a:prstGeom prst="rect">
            <a:avLst/>
          </a:prstGeom>
          <a:noFill/>
        </p:spPr>
        <p:txBody>
          <a:bodyPr wrap="square" rtlCol="0">
            <a:spAutoFit/>
          </a:bodyPr>
          <a:lstStyle/>
          <a:p>
            <a:r>
              <a:rPr lang="en-US" sz="1867" dirty="0"/>
              <a:t>1</a:t>
            </a:r>
          </a:p>
        </p:txBody>
      </p:sp>
      <p:sp>
        <p:nvSpPr>
          <p:cNvPr id="7" name="TextBox 6">
            <a:extLst>
              <a:ext uri="{FF2B5EF4-FFF2-40B4-BE49-F238E27FC236}">
                <a16:creationId xmlns:a16="http://schemas.microsoft.com/office/drawing/2014/main" id="{1786EE05-4635-022F-A516-EE0EBF4E78CD}"/>
              </a:ext>
            </a:extLst>
          </p:cNvPr>
          <p:cNvSpPr txBox="1"/>
          <p:nvPr/>
        </p:nvSpPr>
        <p:spPr>
          <a:xfrm>
            <a:off x="7366000" y="3582744"/>
            <a:ext cx="359052" cy="379656"/>
          </a:xfrm>
          <a:prstGeom prst="rect">
            <a:avLst/>
          </a:prstGeom>
          <a:noFill/>
        </p:spPr>
        <p:txBody>
          <a:bodyPr wrap="square" rtlCol="0">
            <a:spAutoFit/>
          </a:bodyPr>
          <a:lstStyle/>
          <a:p>
            <a:r>
              <a:rPr lang="en-US" sz="1867" dirty="0"/>
              <a:t>2</a:t>
            </a:r>
          </a:p>
        </p:txBody>
      </p:sp>
      <p:sp>
        <p:nvSpPr>
          <p:cNvPr id="9" name="TextBox 8">
            <a:extLst>
              <a:ext uri="{FF2B5EF4-FFF2-40B4-BE49-F238E27FC236}">
                <a16:creationId xmlns:a16="http://schemas.microsoft.com/office/drawing/2014/main" id="{C1C9B256-3CA6-0A03-E9D4-8C1E3513AF47}"/>
              </a:ext>
            </a:extLst>
          </p:cNvPr>
          <p:cNvSpPr txBox="1"/>
          <p:nvPr/>
        </p:nvSpPr>
        <p:spPr>
          <a:xfrm>
            <a:off x="9744025" y="4000835"/>
            <a:ext cx="359052" cy="379656"/>
          </a:xfrm>
          <a:prstGeom prst="rect">
            <a:avLst/>
          </a:prstGeom>
          <a:noFill/>
        </p:spPr>
        <p:txBody>
          <a:bodyPr wrap="square" rtlCol="0">
            <a:spAutoFit/>
          </a:bodyPr>
          <a:lstStyle/>
          <a:p>
            <a:r>
              <a:rPr lang="en-US" sz="1867" dirty="0"/>
              <a:t>3</a:t>
            </a:r>
          </a:p>
        </p:txBody>
      </p:sp>
      <p:sp>
        <p:nvSpPr>
          <p:cNvPr id="10" name="Rectangle 9">
            <a:extLst>
              <a:ext uri="{FF2B5EF4-FFF2-40B4-BE49-F238E27FC236}">
                <a16:creationId xmlns:a16="http://schemas.microsoft.com/office/drawing/2014/main" id="{66703521-394A-17ED-D93D-3653276DDE5C}"/>
              </a:ext>
            </a:extLst>
          </p:cNvPr>
          <p:cNvSpPr/>
          <p:nvPr/>
        </p:nvSpPr>
        <p:spPr>
          <a:xfrm>
            <a:off x="7342069" y="3606014"/>
            <a:ext cx="359052" cy="34327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7" name="Rectangle 16">
            <a:extLst>
              <a:ext uri="{FF2B5EF4-FFF2-40B4-BE49-F238E27FC236}">
                <a16:creationId xmlns:a16="http://schemas.microsoft.com/office/drawing/2014/main" id="{FE8EAD45-EAE9-5526-6952-FF3BF674F333}"/>
              </a:ext>
            </a:extLst>
          </p:cNvPr>
          <p:cNvSpPr/>
          <p:nvPr/>
        </p:nvSpPr>
        <p:spPr>
          <a:xfrm>
            <a:off x="9744023" y="4018601"/>
            <a:ext cx="359052" cy="374836"/>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9" name="Rectangle 18">
            <a:extLst>
              <a:ext uri="{FF2B5EF4-FFF2-40B4-BE49-F238E27FC236}">
                <a16:creationId xmlns:a16="http://schemas.microsoft.com/office/drawing/2014/main" id="{47E4D76E-B7B2-8BD2-BFE3-E90E7ACEE0A3}"/>
              </a:ext>
            </a:extLst>
          </p:cNvPr>
          <p:cNvSpPr/>
          <p:nvPr/>
        </p:nvSpPr>
        <p:spPr>
          <a:xfrm>
            <a:off x="9386658" y="8120110"/>
            <a:ext cx="6711517" cy="756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Rectangle 3">
            <a:extLst>
              <a:ext uri="{FF2B5EF4-FFF2-40B4-BE49-F238E27FC236}">
                <a16:creationId xmlns:a16="http://schemas.microsoft.com/office/drawing/2014/main" id="{784504D4-F1CC-A581-E4CA-6DC0CD2F2A1D}"/>
              </a:ext>
            </a:extLst>
          </p:cNvPr>
          <p:cNvSpPr/>
          <p:nvPr/>
        </p:nvSpPr>
        <p:spPr>
          <a:xfrm>
            <a:off x="4737463" y="7144553"/>
            <a:ext cx="3039375" cy="661984"/>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F0CC22C1-0E02-80BA-64EA-DF4EBEDEAF97}"/>
              </a:ext>
            </a:extLst>
          </p:cNvPr>
          <p:cNvSpPr/>
          <p:nvPr/>
        </p:nvSpPr>
        <p:spPr>
          <a:xfrm>
            <a:off x="1306064" y="1649648"/>
            <a:ext cx="7378211" cy="659193"/>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072541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4D405A-93AF-6A1D-7A6C-63A808F8C071}"/>
              </a:ext>
            </a:extLst>
          </p:cNvPr>
          <p:cNvSpPr>
            <a:spLocks noGrp="1"/>
          </p:cNvSpPr>
          <p:nvPr>
            <p:ph type="body" idx="1"/>
          </p:nvPr>
        </p:nvSpPr>
        <p:spPr>
          <a:xfrm>
            <a:off x="3870501" y="372069"/>
            <a:ext cx="12106099" cy="820674"/>
          </a:xfrm>
        </p:spPr>
        <p:txBody>
          <a:bodyPr/>
          <a:lstStyle/>
          <a:p>
            <a:r>
              <a:rPr lang="en-US" sz="5333" dirty="0">
                <a:latin typeface="Arial" panose="020B0604020202020204" pitchFamily="34" charset="0"/>
              </a:rPr>
              <a:t>Laurel Street – </a:t>
            </a:r>
            <a:r>
              <a:rPr lang="en-US" sz="4800" dirty="0">
                <a:latin typeface="Arial" panose="020B0604020202020204" pitchFamily="34" charset="0"/>
              </a:rPr>
              <a:t>700 Block, 4 Options </a:t>
            </a:r>
          </a:p>
        </p:txBody>
      </p:sp>
      <p:sp>
        <p:nvSpPr>
          <p:cNvPr id="3" name="Text Placeholder 2">
            <a:extLst>
              <a:ext uri="{FF2B5EF4-FFF2-40B4-BE49-F238E27FC236}">
                <a16:creationId xmlns:a16="http://schemas.microsoft.com/office/drawing/2014/main" id="{CC8048BF-94DD-8A07-9DE2-D3A4FEA0AD70}"/>
              </a:ext>
            </a:extLst>
          </p:cNvPr>
          <p:cNvSpPr>
            <a:spLocks noGrp="1"/>
          </p:cNvSpPr>
          <p:nvPr>
            <p:ph type="body" sz="quarter" idx="11"/>
          </p:nvPr>
        </p:nvSpPr>
        <p:spPr>
          <a:xfrm>
            <a:off x="812800" y="1405575"/>
            <a:ext cx="15163800" cy="6278642"/>
          </a:xfrm>
        </p:spPr>
        <p:txBody>
          <a:bodyPr/>
          <a:lstStyle/>
          <a:p>
            <a:pPr marL="457189" lvl="1" indent="0">
              <a:buNone/>
            </a:pPr>
            <a:endParaRPr lang="en-US" b="1" dirty="0">
              <a:solidFill>
                <a:srgbClr val="F9AC27"/>
              </a:solidFill>
              <a:latin typeface="Arial" panose="020B0604020202020204" pitchFamily="34" charset="0"/>
              <a:cs typeface="Arial" panose="020B0604020202020204" pitchFamily="34" charset="0"/>
            </a:endParaRPr>
          </a:p>
          <a:p>
            <a:pPr marL="457189" lvl="1" indent="0">
              <a:buNone/>
            </a:pPr>
            <a:r>
              <a:rPr lang="en-US" b="1" dirty="0">
                <a:solidFill>
                  <a:srgbClr val="F9AC27"/>
                </a:solidFill>
                <a:latin typeface="Arial" panose="020B0604020202020204" pitchFamily="34" charset="0"/>
                <a:cs typeface="Arial" panose="020B0604020202020204" pitchFamily="34" charset="0"/>
              </a:rPr>
              <a:t>Flexible Closure Option: </a:t>
            </a:r>
            <a:br>
              <a:rPr lang="en-US" b="1" dirty="0">
                <a:solidFill>
                  <a:srgbClr val="F9AC27"/>
                </a:solidFill>
                <a:latin typeface="Arial" panose="020B0604020202020204" pitchFamily="34" charset="0"/>
                <a:cs typeface="Arial" panose="020B0604020202020204" pitchFamily="34" charset="0"/>
              </a:rPr>
            </a:br>
            <a:r>
              <a:rPr lang="en-US" b="1" dirty="0">
                <a:solidFill>
                  <a:srgbClr val="F9AC27"/>
                </a:solidFill>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Temporary in nature, spruced up but removable</a:t>
            </a:r>
          </a:p>
          <a:p>
            <a:pPr marL="457189" lvl="1" indent="0">
              <a:buNone/>
            </a:pPr>
            <a:endParaRPr lang="en-US" sz="1600" b="1" dirty="0">
              <a:solidFill>
                <a:srgbClr val="F9AC27"/>
              </a:solidFill>
              <a:latin typeface="Arial" panose="020B0604020202020204" pitchFamily="34" charset="0"/>
              <a:cs typeface="Arial" panose="020B0604020202020204" pitchFamily="34" charset="0"/>
            </a:endParaRPr>
          </a:p>
          <a:p>
            <a:pPr marL="457189" lvl="1" indent="0">
              <a:buNone/>
            </a:pPr>
            <a:r>
              <a:rPr lang="en-US" b="1" dirty="0">
                <a:solidFill>
                  <a:srgbClr val="F9AC27"/>
                </a:solidFill>
                <a:latin typeface="Arial" panose="020B0604020202020204" pitchFamily="34" charset="0"/>
                <a:cs typeface="Arial" panose="020B0604020202020204" pitchFamily="34" charset="0"/>
              </a:rPr>
              <a:t>Widen Sidewalk Option: </a:t>
            </a:r>
            <a:br>
              <a:rPr lang="en-US" b="1" dirty="0">
                <a:solidFill>
                  <a:srgbClr val="F9AC27"/>
                </a:solidFill>
                <a:latin typeface="Arial" panose="020B0604020202020204" pitchFamily="34" charset="0"/>
                <a:cs typeface="Arial" panose="020B0604020202020204" pitchFamily="34" charset="0"/>
              </a:rPr>
            </a:br>
            <a:r>
              <a:rPr lang="en-US" b="1" dirty="0">
                <a:solidFill>
                  <a:srgbClr val="F9AC27"/>
                </a:solidFill>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Widen sidewalk, two travel lanes, parallel parking </a:t>
            </a:r>
          </a:p>
          <a:p>
            <a:pPr marL="457189" lvl="1" indent="0">
              <a:buNone/>
            </a:pPr>
            <a:endParaRPr lang="en-US" sz="1600" b="1" dirty="0">
              <a:solidFill>
                <a:srgbClr val="F9AC27"/>
              </a:solidFill>
              <a:latin typeface="Arial" panose="020B0604020202020204" pitchFamily="34" charset="0"/>
              <a:cs typeface="Arial" panose="020B0604020202020204" pitchFamily="34" charset="0"/>
            </a:endParaRPr>
          </a:p>
          <a:p>
            <a:pPr marL="457189" lvl="1" indent="0">
              <a:buNone/>
            </a:pPr>
            <a:r>
              <a:rPr lang="en-US" b="1" dirty="0">
                <a:solidFill>
                  <a:srgbClr val="F9AC27"/>
                </a:solidFill>
                <a:latin typeface="Arial" panose="020B0604020202020204" pitchFamily="34" charset="0"/>
                <a:cs typeface="Arial" panose="020B0604020202020204" pitchFamily="34" charset="0"/>
              </a:rPr>
              <a:t>Plaza Option: </a:t>
            </a:r>
            <a:br>
              <a:rPr lang="en-US" b="1" dirty="0">
                <a:solidFill>
                  <a:srgbClr val="F9AC27"/>
                </a:solidFill>
                <a:latin typeface="Arial" panose="020B0604020202020204" pitchFamily="34" charset="0"/>
                <a:cs typeface="Arial" panose="020B0604020202020204" pitchFamily="34" charset="0"/>
              </a:rPr>
            </a:br>
            <a:r>
              <a:rPr lang="en-US" b="1" dirty="0">
                <a:solidFill>
                  <a:srgbClr val="F9AC27"/>
                </a:solidFill>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Full Closure as Plaza Concept </a:t>
            </a:r>
          </a:p>
          <a:p>
            <a:pPr marL="457189" lvl="1" indent="0">
              <a:buNone/>
            </a:pPr>
            <a:endParaRPr lang="en-US" sz="1600" b="1" dirty="0">
              <a:solidFill>
                <a:srgbClr val="F9AC27"/>
              </a:solidFill>
              <a:latin typeface="Arial" panose="020B0604020202020204" pitchFamily="34" charset="0"/>
              <a:cs typeface="Arial" panose="020B0604020202020204" pitchFamily="34" charset="0"/>
            </a:endParaRPr>
          </a:p>
          <a:p>
            <a:pPr marL="457189" lvl="1" indent="0">
              <a:buNone/>
            </a:pPr>
            <a:r>
              <a:rPr lang="en-US" b="1" dirty="0">
                <a:solidFill>
                  <a:srgbClr val="F9AC27"/>
                </a:solidFill>
                <a:latin typeface="Arial" panose="020B0604020202020204" pitchFamily="34" charset="0"/>
                <a:cs typeface="Arial" panose="020B0604020202020204" pitchFamily="34" charset="0"/>
              </a:rPr>
              <a:t>Pre-2020 Option: </a:t>
            </a:r>
            <a:br>
              <a:rPr lang="en-US" b="1" dirty="0">
                <a:solidFill>
                  <a:srgbClr val="F9AC27"/>
                </a:solidFill>
                <a:latin typeface="Arial" panose="020B0604020202020204" pitchFamily="34" charset="0"/>
                <a:cs typeface="Arial" panose="020B0604020202020204" pitchFamily="34" charset="0"/>
              </a:rPr>
            </a:br>
            <a:r>
              <a:rPr lang="en-US" b="1" dirty="0">
                <a:solidFill>
                  <a:srgbClr val="F9AC27"/>
                </a:solidFill>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Eliminate Street Closure – open to cars as it was pre-pandemic</a:t>
            </a:r>
          </a:p>
        </p:txBody>
      </p:sp>
    </p:spTree>
    <p:extLst>
      <p:ext uri="{BB962C8B-B14F-4D97-AF65-F5344CB8AC3E}">
        <p14:creationId xmlns:p14="http://schemas.microsoft.com/office/powerpoint/2010/main" val="461684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CBA11559-A067-AED6-5DA6-5C92A13622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66526" y="2378733"/>
            <a:ext cx="11722949" cy="6506539"/>
          </a:xfrm>
          <a:prstGeom prst="rect">
            <a:avLst/>
          </a:prstGeom>
        </p:spPr>
      </p:pic>
      <p:sp>
        <p:nvSpPr>
          <p:cNvPr id="2" name="Text Placeholder 1">
            <a:extLst>
              <a:ext uri="{FF2B5EF4-FFF2-40B4-BE49-F238E27FC236}">
                <a16:creationId xmlns:a16="http://schemas.microsoft.com/office/drawing/2014/main" id="{F54D405A-93AF-6A1D-7A6C-63A808F8C071}"/>
              </a:ext>
            </a:extLst>
          </p:cNvPr>
          <p:cNvSpPr>
            <a:spLocks noGrp="1"/>
          </p:cNvSpPr>
          <p:nvPr>
            <p:ph type="body" idx="1"/>
          </p:nvPr>
        </p:nvSpPr>
        <p:spPr>
          <a:xfrm>
            <a:off x="3680002" y="486345"/>
            <a:ext cx="12931599" cy="656655"/>
          </a:xfrm>
        </p:spPr>
        <p:txBody>
          <a:bodyPr/>
          <a:lstStyle/>
          <a:p>
            <a:r>
              <a:rPr lang="en-US" sz="4267" dirty="0">
                <a:latin typeface="Arial" panose="020B0604020202020204" pitchFamily="34" charset="0"/>
              </a:rPr>
              <a:t>Laurel Street – 700 Block – Flexible Closure</a:t>
            </a:r>
          </a:p>
        </p:txBody>
      </p:sp>
      <p:sp>
        <p:nvSpPr>
          <p:cNvPr id="3" name="Text Placeholder 2">
            <a:extLst>
              <a:ext uri="{FF2B5EF4-FFF2-40B4-BE49-F238E27FC236}">
                <a16:creationId xmlns:a16="http://schemas.microsoft.com/office/drawing/2014/main" id="{CC8048BF-94DD-8A07-9DE2-D3A4FEA0AD70}"/>
              </a:ext>
            </a:extLst>
          </p:cNvPr>
          <p:cNvSpPr>
            <a:spLocks noGrp="1"/>
          </p:cNvSpPr>
          <p:nvPr>
            <p:ph type="body" sz="quarter" idx="11"/>
          </p:nvPr>
        </p:nvSpPr>
        <p:spPr>
          <a:xfrm>
            <a:off x="450041" y="1416359"/>
            <a:ext cx="13812539" cy="1025987"/>
          </a:xfrm>
        </p:spPr>
        <p:txBody>
          <a:bodyPr/>
          <a:lstStyle/>
          <a:p>
            <a:pPr marL="457189" lvl="1" indent="0" algn="ctr">
              <a:buNone/>
            </a:pPr>
            <a:r>
              <a:rPr lang="en-US" dirty="0">
                <a:solidFill>
                  <a:srgbClr val="F9AC27"/>
                </a:solidFill>
                <a:latin typeface="Arial" panose="020B0604020202020204" pitchFamily="34" charset="0"/>
                <a:cs typeface="Arial" panose="020B0604020202020204" pitchFamily="34" charset="0"/>
              </a:rPr>
              <a:t>Flexible Closure Option: </a:t>
            </a:r>
            <a:r>
              <a:rPr lang="en-US" dirty="0">
                <a:latin typeface="Arial" panose="020B0604020202020204" pitchFamily="34" charset="0"/>
                <a:cs typeface="Arial" panose="020B0604020202020204" pitchFamily="34" charset="0"/>
              </a:rPr>
              <a:t>Temporary but spruced up</a:t>
            </a:r>
          </a:p>
          <a:p>
            <a:pPr marL="457189" lvl="1" indent="0" algn="ctr">
              <a:buNone/>
            </a:pPr>
            <a:r>
              <a:rPr lang="en-US" sz="2667" dirty="0">
                <a:latin typeface="Arial" panose="020B0604020202020204" pitchFamily="34" charset="0"/>
                <a:cs typeface="Arial" panose="020B0604020202020204" pitchFamily="34" charset="0"/>
              </a:rPr>
              <a:t>New street furnishings and lighting, possible intermittent hours or events</a:t>
            </a:r>
          </a:p>
        </p:txBody>
      </p:sp>
    </p:spTree>
    <p:extLst>
      <p:ext uri="{BB962C8B-B14F-4D97-AF65-F5344CB8AC3E}">
        <p14:creationId xmlns:p14="http://schemas.microsoft.com/office/powerpoint/2010/main" val="999589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979206"/>
            <a:ext cx="16256000" cy="1535394"/>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rgbClr val="002D6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txBox="1">
            <a:spLocks noGrp="1"/>
          </p:cNvSpPr>
          <p:nvPr>
            <p:ph type="body" idx="1"/>
          </p:nvPr>
        </p:nvSpPr>
        <p:spPr>
          <a:xfrm>
            <a:off x="698500" y="979206"/>
            <a:ext cx="14782800" cy="1354217"/>
          </a:xfrm>
          <a:prstGeom prst="rect">
            <a:avLst/>
          </a:prstGeom>
        </p:spPr>
        <p:txBody>
          <a:bodyPr vert="horz" wrap="square" lIns="0" tIns="0" rIns="0" bIns="0" rtlCol="0">
            <a:spAutoFit/>
          </a:bodyPr>
          <a:lstStyle/>
          <a:p>
            <a:pPr marL="12700" algn="ctr">
              <a:lnSpc>
                <a:spcPct val="100000"/>
              </a:lnSpc>
            </a:pPr>
            <a:r>
              <a:rPr lang="en-US" sz="8800" spc="40" dirty="0"/>
              <a:t>DTAC Meeting Agenda </a:t>
            </a:r>
            <a:endParaRPr sz="8800" spc="40" dirty="0"/>
          </a:p>
        </p:txBody>
      </p:sp>
      <p:sp>
        <p:nvSpPr>
          <p:cNvPr id="4" name="TextBox 3"/>
          <p:cNvSpPr txBox="1"/>
          <p:nvPr/>
        </p:nvSpPr>
        <p:spPr>
          <a:xfrm>
            <a:off x="2032000" y="3077170"/>
            <a:ext cx="11658600"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1.  Meeting Kick-Off</a:t>
            </a:r>
          </a:p>
        </p:txBody>
      </p:sp>
    </p:spTree>
    <p:extLst>
      <p:ext uri="{BB962C8B-B14F-4D97-AF65-F5344CB8AC3E}">
        <p14:creationId xmlns:p14="http://schemas.microsoft.com/office/powerpoint/2010/main" val="1302685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4D405A-93AF-6A1D-7A6C-63A808F8C071}"/>
              </a:ext>
            </a:extLst>
          </p:cNvPr>
          <p:cNvSpPr>
            <a:spLocks noGrp="1"/>
          </p:cNvSpPr>
          <p:nvPr>
            <p:ph type="body" idx="1"/>
          </p:nvPr>
        </p:nvSpPr>
        <p:spPr>
          <a:xfrm>
            <a:off x="3654601" y="372070"/>
            <a:ext cx="12385499" cy="656655"/>
          </a:xfrm>
        </p:spPr>
        <p:txBody>
          <a:bodyPr/>
          <a:lstStyle/>
          <a:p>
            <a:r>
              <a:rPr lang="en-US" sz="4267" dirty="0">
                <a:latin typeface="Arial" panose="020B0604020202020204" pitchFamily="34" charset="0"/>
              </a:rPr>
              <a:t>Laurel Street – 700 Block – Flexible Closure</a:t>
            </a:r>
          </a:p>
        </p:txBody>
      </p:sp>
      <p:sp>
        <p:nvSpPr>
          <p:cNvPr id="8" name="Text Placeholder 2">
            <a:extLst>
              <a:ext uri="{FF2B5EF4-FFF2-40B4-BE49-F238E27FC236}">
                <a16:creationId xmlns:a16="http://schemas.microsoft.com/office/drawing/2014/main" id="{CEF11B79-F387-4214-67D0-29C9FB1A8888}"/>
              </a:ext>
            </a:extLst>
          </p:cNvPr>
          <p:cNvSpPr>
            <a:spLocks noGrp="1"/>
          </p:cNvSpPr>
          <p:nvPr>
            <p:ph type="body" sz="quarter" idx="11"/>
          </p:nvPr>
        </p:nvSpPr>
        <p:spPr>
          <a:xfrm>
            <a:off x="1993421" y="1416359"/>
            <a:ext cx="12269159" cy="615553"/>
          </a:xfrm>
        </p:spPr>
        <p:txBody>
          <a:bodyPr/>
          <a:lstStyle/>
          <a:p>
            <a:pPr marL="457189" lvl="1" indent="0" algn="ctr">
              <a:buNone/>
            </a:pPr>
            <a:r>
              <a:rPr lang="en-US" dirty="0">
                <a:solidFill>
                  <a:srgbClr val="F9AC27"/>
                </a:solidFill>
                <a:latin typeface="Arial" panose="020B0604020202020204" pitchFamily="34" charset="0"/>
                <a:cs typeface="Arial" panose="020B0604020202020204" pitchFamily="34" charset="0"/>
              </a:rPr>
              <a:t>Flexible Closure Option: </a:t>
            </a:r>
            <a:r>
              <a:rPr lang="en-US" dirty="0">
                <a:latin typeface="Arial" panose="020B0604020202020204" pitchFamily="34" charset="0"/>
                <a:cs typeface="Arial" panose="020B0604020202020204" pitchFamily="34" charset="0"/>
              </a:rPr>
              <a:t>Temporary but spruced up</a:t>
            </a:r>
          </a:p>
        </p:txBody>
      </p:sp>
      <p:sp>
        <p:nvSpPr>
          <p:cNvPr id="9" name="TextBox 8">
            <a:extLst>
              <a:ext uri="{FF2B5EF4-FFF2-40B4-BE49-F238E27FC236}">
                <a16:creationId xmlns:a16="http://schemas.microsoft.com/office/drawing/2014/main" id="{5C8465D7-7BF9-3942-7B52-C4AFD1DDBD8B}"/>
              </a:ext>
            </a:extLst>
          </p:cNvPr>
          <p:cNvSpPr txBox="1"/>
          <p:nvPr/>
        </p:nvSpPr>
        <p:spPr>
          <a:xfrm>
            <a:off x="8219189" y="7862500"/>
            <a:ext cx="2805344" cy="276999"/>
          </a:xfrm>
          <a:prstGeom prst="rect">
            <a:avLst/>
          </a:prstGeom>
          <a:noFill/>
        </p:spPr>
        <p:txBody>
          <a:bodyPr wrap="square" rtlCol="0">
            <a:spAutoFit/>
          </a:bodyPr>
          <a:lstStyle/>
          <a:p>
            <a:r>
              <a:rPr lang="en-US" sz="1200" dirty="0"/>
              <a:t>Source: </a:t>
            </a:r>
            <a:r>
              <a:rPr lang="en-US" sz="1067" dirty="0"/>
              <a:t>Al Savay</a:t>
            </a:r>
            <a:endParaRPr lang="en-US" sz="1200"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800" y="2068635"/>
            <a:ext cx="7488771" cy="5616579"/>
          </a:xfrm>
          <a:prstGeom prst="rect">
            <a:avLst/>
          </a:prstGeom>
        </p:spPr>
      </p:pic>
      <p:pic>
        <p:nvPicPr>
          <p:cNvPr id="3" name="Picture 2">
            <a:extLst>
              <a:ext uri="{FF2B5EF4-FFF2-40B4-BE49-F238E27FC236}">
                <a16:creationId xmlns:a16="http://schemas.microsoft.com/office/drawing/2014/main" id="{12A5F5AD-E32D-445F-E4E4-274744429C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8219189" y="2090669"/>
            <a:ext cx="7740365" cy="5594545"/>
          </a:xfrm>
          <a:prstGeom prst="rect">
            <a:avLst/>
          </a:prstGeom>
          <a:noFill/>
        </p:spPr>
      </p:pic>
      <p:sp>
        <p:nvSpPr>
          <p:cNvPr id="4" name="TextBox 3">
            <a:extLst>
              <a:ext uri="{FF2B5EF4-FFF2-40B4-BE49-F238E27FC236}">
                <a16:creationId xmlns:a16="http://schemas.microsoft.com/office/drawing/2014/main" id="{87E114A5-7CE1-D70D-3B14-B0DA18B1C9C4}"/>
              </a:ext>
            </a:extLst>
          </p:cNvPr>
          <p:cNvSpPr txBox="1"/>
          <p:nvPr/>
        </p:nvSpPr>
        <p:spPr>
          <a:xfrm>
            <a:off x="431800" y="7862499"/>
            <a:ext cx="2805344" cy="276999"/>
          </a:xfrm>
          <a:prstGeom prst="rect">
            <a:avLst/>
          </a:prstGeom>
          <a:noFill/>
        </p:spPr>
        <p:txBody>
          <a:bodyPr wrap="square" rtlCol="0">
            <a:spAutoFit/>
          </a:bodyPr>
          <a:lstStyle/>
          <a:p>
            <a:r>
              <a:rPr lang="en-US" sz="1200" dirty="0"/>
              <a:t>Source: </a:t>
            </a:r>
            <a:r>
              <a:rPr lang="en-US" sz="1067" dirty="0"/>
              <a:t>Al Savay</a:t>
            </a:r>
            <a:endParaRPr lang="en-US" sz="1200" dirty="0"/>
          </a:p>
        </p:txBody>
      </p:sp>
    </p:spTree>
    <p:extLst>
      <p:ext uri="{BB962C8B-B14F-4D97-AF65-F5344CB8AC3E}">
        <p14:creationId xmlns:p14="http://schemas.microsoft.com/office/powerpoint/2010/main" val="1700963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4D405A-93AF-6A1D-7A6C-63A808F8C071}"/>
              </a:ext>
            </a:extLst>
          </p:cNvPr>
          <p:cNvSpPr>
            <a:spLocks noGrp="1"/>
          </p:cNvSpPr>
          <p:nvPr>
            <p:ph type="body" idx="1"/>
          </p:nvPr>
        </p:nvSpPr>
        <p:spPr>
          <a:xfrm>
            <a:off x="3657600" y="372070"/>
            <a:ext cx="12399925" cy="656655"/>
          </a:xfrm>
        </p:spPr>
        <p:txBody>
          <a:bodyPr/>
          <a:lstStyle/>
          <a:p>
            <a:r>
              <a:rPr lang="en-US" sz="4267" dirty="0">
                <a:latin typeface="Arial" panose="020B0604020202020204" pitchFamily="34" charset="0"/>
              </a:rPr>
              <a:t>Laurel Street – 700 Block – Flexible Closure</a:t>
            </a:r>
          </a:p>
        </p:txBody>
      </p:sp>
      <p:sp>
        <p:nvSpPr>
          <p:cNvPr id="12" name="TextBox 11">
            <a:extLst>
              <a:ext uri="{FF2B5EF4-FFF2-40B4-BE49-F238E27FC236}">
                <a16:creationId xmlns:a16="http://schemas.microsoft.com/office/drawing/2014/main" id="{401CBA39-9290-020B-F07A-1E5170070C8C}"/>
              </a:ext>
            </a:extLst>
          </p:cNvPr>
          <p:cNvSpPr txBox="1"/>
          <p:nvPr/>
        </p:nvSpPr>
        <p:spPr>
          <a:xfrm>
            <a:off x="8518197" y="2119144"/>
            <a:ext cx="7234527" cy="6371552"/>
          </a:xfrm>
          <a:prstGeom prst="rect">
            <a:avLst/>
          </a:prstGeom>
          <a:noFill/>
        </p:spPr>
        <p:txBody>
          <a:bodyPr wrap="square" rtlCol="0">
            <a:spAutoFit/>
          </a:bodyPr>
          <a:lstStyle/>
          <a:p>
            <a:r>
              <a:rPr lang="en-US" sz="4267" b="1" kern="0" dirty="0">
                <a:solidFill>
                  <a:srgbClr val="2D427F"/>
                </a:solidFill>
                <a:latin typeface="Arial" panose="020B0604020202020204" pitchFamily="34" charset="0"/>
                <a:cs typeface="Arial" panose="020B0604020202020204" pitchFamily="34" charset="0"/>
              </a:rPr>
              <a:t>Trade-Offs:</a:t>
            </a:r>
          </a:p>
          <a:p>
            <a:pPr marL="609585" indent="-609585">
              <a:buFont typeface="Arial" panose="020B0604020202020204" pitchFamily="34" charset="0"/>
              <a:buChar char="•"/>
            </a:pPr>
            <a:r>
              <a:rPr lang="en-US" sz="4267" kern="0" dirty="0">
                <a:solidFill>
                  <a:srgbClr val="2D427F"/>
                </a:solidFill>
                <a:latin typeface="Arial" panose="020B0604020202020204" pitchFamily="34" charset="0"/>
                <a:cs typeface="Arial" panose="020B0604020202020204" pitchFamily="34" charset="0"/>
              </a:rPr>
              <a:t>Loss of 63 parking spaces</a:t>
            </a:r>
          </a:p>
          <a:p>
            <a:pPr marL="609585" indent="-609585">
              <a:buFont typeface="Arial" panose="020B0604020202020204" pitchFamily="34" charset="0"/>
              <a:buChar char="•"/>
            </a:pPr>
            <a:r>
              <a:rPr lang="en-US" sz="4267" kern="0" dirty="0">
                <a:solidFill>
                  <a:srgbClr val="2D427F"/>
                </a:solidFill>
                <a:latin typeface="Arial" panose="020B0604020202020204" pitchFamily="34" charset="0"/>
                <a:cs typeface="Arial" panose="020B0604020202020204" pitchFamily="34" charset="0"/>
              </a:rPr>
              <a:t>Lacks full benefits of permanent street closure </a:t>
            </a:r>
          </a:p>
          <a:p>
            <a:pPr marL="609585" indent="-609585">
              <a:buFont typeface="Arial" panose="020B0604020202020204" pitchFamily="34" charset="0"/>
              <a:buChar char="•"/>
            </a:pPr>
            <a:r>
              <a:rPr lang="en-US" sz="4267" kern="0" dirty="0">
                <a:solidFill>
                  <a:srgbClr val="2D427F"/>
                </a:solidFill>
                <a:latin typeface="Arial" panose="020B0604020202020204" pitchFamily="34" charset="0"/>
                <a:cs typeface="Arial" panose="020B0604020202020204" pitchFamily="34" charset="0"/>
              </a:rPr>
              <a:t>Intermittent traffic disruption - motorists must remember closure if hours are changed</a:t>
            </a:r>
          </a:p>
          <a:p>
            <a:pPr marL="609585" indent="-609585">
              <a:buFont typeface="Arial" panose="020B0604020202020204" pitchFamily="34" charset="0"/>
              <a:buChar char="•"/>
            </a:pPr>
            <a:endParaRPr lang="en-US" sz="4267" kern="0" dirty="0">
              <a:solidFill>
                <a:srgbClr val="2D427F"/>
              </a:solidFill>
              <a:latin typeface="Arial" panose="020B0604020202020204" pitchFamily="34" charset="0"/>
              <a:cs typeface="Arial" panose="020B0604020202020204" pitchFamily="34" charset="0"/>
            </a:endParaRPr>
          </a:p>
          <a:p>
            <a:endParaRPr lang="en-US" sz="2400" dirty="0"/>
          </a:p>
        </p:txBody>
      </p:sp>
      <p:sp>
        <p:nvSpPr>
          <p:cNvPr id="7" name="Text Placeholder 6">
            <a:extLst>
              <a:ext uri="{FF2B5EF4-FFF2-40B4-BE49-F238E27FC236}">
                <a16:creationId xmlns:a16="http://schemas.microsoft.com/office/drawing/2014/main" id="{1089FEE8-553F-B464-BEDA-1860A512B248}"/>
              </a:ext>
            </a:extLst>
          </p:cNvPr>
          <p:cNvSpPr>
            <a:spLocks noGrp="1"/>
          </p:cNvSpPr>
          <p:nvPr>
            <p:ph type="body" sz="quarter" idx="11"/>
          </p:nvPr>
        </p:nvSpPr>
        <p:spPr>
          <a:xfrm>
            <a:off x="817217" y="2209800"/>
            <a:ext cx="7615583" cy="6525441"/>
          </a:xfrm>
        </p:spPr>
        <p:txBody>
          <a:bodyPr/>
          <a:lstStyle/>
          <a:p>
            <a:pPr marL="0" indent="0">
              <a:spcAft>
                <a:spcPts val="0"/>
              </a:spcAft>
              <a:buNone/>
            </a:pPr>
            <a:r>
              <a:rPr lang="en-US" sz="4267" b="1" dirty="0">
                <a:latin typeface="Arial" panose="020B0604020202020204" pitchFamily="34" charset="0"/>
                <a:cs typeface="Arial" panose="020B0604020202020204" pitchFamily="34" charset="0"/>
              </a:rPr>
              <a:t>Advantages:</a:t>
            </a:r>
          </a:p>
          <a:p>
            <a:pPr>
              <a:spcAft>
                <a:spcPts val="0"/>
              </a:spcAft>
              <a:buFont typeface="Arial" panose="020B0604020202020204" pitchFamily="34" charset="0"/>
              <a:buChar char="•"/>
            </a:pPr>
            <a:r>
              <a:rPr lang="en-US" sz="4267" dirty="0">
                <a:latin typeface="Arial" panose="020B0604020202020204" pitchFamily="34" charset="0"/>
                <a:cs typeface="Arial" panose="020B0604020202020204" pitchFamily="34" charset="0"/>
              </a:rPr>
              <a:t>Maximum Flexibility </a:t>
            </a:r>
          </a:p>
          <a:p>
            <a:pPr marL="609585" indent="-609585">
              <a:spcAft>
                <a:spcPts val="0"/>
              </a:spcAft>
              <a:buFont typeface="Arial" panose="020B0604020202020204" pitchFamily="34" charset="0"/>
              <a:buChar char="•"/>
            </a:pPr>
            <a:r>
              <a:rPr lang="en-US" sz="4267" dirty="0">
                <a:latin typeface="Arial" panose="020B0604020202020204" pitchFamily="34" charset="0"/>
                <a:cs typeface="Arial" panose="020B0604020202020204" pitchFamily="34" charset="0"/>
              </a:rPr>
              <a:t>Allows a variety of businesses to activate space on a temporary basis  </a:t>
            </a:r>
          </a:p>
          <a:p>
            <a:pPr marL="609585" indent="-609585">
              <a:spcAft>
                <a:spcPts val="0"/>
              </a:spcAft>
              <a:buFont typeface="Arial" panose="020B0604020202020204" pitchFamily="34" charset="0"/>
              <a:buChar char="•"/>
            </a:pPr>
            <a:r>
              <a:rPr lang="en-US" sz="4267" dirty="0">
                <a:latin typeface="Arial" panose="020B0604020202020204" pitchFamily="34" charset="0"/>
                <a:cs typeface="Arial" panose="020B0604020202020204" pitchFamily="34" charset="0"/>
              </a:rPr>
              <a:t>Facilitates community-building</a:t>
            </a:r>
          </a:p>
          <a:p>
            <a:pPr marL="609585" indent="-609585">
              <a:spcAft>
                <a:spcPts val="0"/>
              </a:spcAft>
              <a:buFont typeface="Arial" panose="020B0604020202020204" pitchFamily="34" charset="0"/>
              <a:buChar char="•"/>
            </a:pPr>
            <a:r>
              <a:rPr lang="en-US" sz="4267" dirty="0">
                <a:latin typeface="Arial" panose="020B0604020202020204" pitchFamily="34" charset="0"/>
                <a:cs typeface="Arial" panose="020B0604020202020204" pitchFamily="34" charset="0"/>
              </a:rPr>
              <a:t>Improves pedestrian access during </a:t>
            </a:r>
            <a:r>
              <a:rPr lang="en-US" sz="4267">
                <a:latin typeface="Arial" panose="020B0604020202020204" pitchFamily="34" charset="0"/>
                <a:cs typeface="Arial" panose="020B0604020202020204" pitchFamily="34" charset="0"/>
              </a:rPr>
              <a:t>temporary closures </a:t>
            </a:r>
            <a:endParaRPr lang="en-US" sz="4267" dirty="0">
              <a:latin typeface="Arial" panose="020B0604020202020204" pitchFamily="34" charset="0"/>
              <a:cs typeface="Arial" panose="020B0604020202020204" pitchFamily="34" charset="0"/>
            </a:endParaRPr>
          </a:p>
          <a:p>
            <a:endParaRPr lang="en-US" dirty="0"/>
          </a:p>
        </p:txBody>
      </p:sp>
      <p:sp>
        <p:nvSpPr>
          <p:cNvPr id="3" name="Rectangle 2"/>
          <p:cNvSpPr/>
          <p:nvPr/>
        </p:nvSpPr>
        <p:spPr>
          <a:xfrm>
            <a:off x="3456774" y="1412791"/>
            <a:ext cx="9676220" cy="748988"/>
          </a:xfrm>
          <a:prstGeom prst="rect">
            <a:avLst/>
          </a:prstGeom>
        </p:spPr>
        <p:txBody>
          <a:bodyPr wrap="square">
            <a:spAutoFit/>
          </a:bodyPr>
          <a:lstStyle/>
          <a:p>
            <a:pPr algn="ctr"/>
            <a:r>
              <a:rPr lang="en-US" sz="4267" b="1" dirty="0">
                <a:solidFill>
                  <a:srgbClr val="F9AC27"/>
                </a:solidFill>
                <a:latin typeface="Arial" panose="020B0604020202020204" pitchFamily="34" charset="0"/>
              </a:rPr>
              <a:t>Flexible Closure Option </a:t>
            </a:r>
            <a:endParaRPr lang="en-US" sz="4267" b="1" dirty="0"/>
          </a:p>
        </p:txBody>
      </p:sp>
    </p:spTree>
    <p:extLst>
      <p:ext uri="{BB962C8B-B14F-4D97-AF65-F5344CB8AC3E}">
        <p14:creationId xmlns:p14="http://schemas.microsoft.com/office/powerpoint/2010/main" val="783544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4D405A-93AF-6A1D-7A6C-63A808F8C071}"/>
              </a:ext>
            </a:extLst>
          </p:cNvPr>
          <p:cNvSpPr>
            <a:spLocks noGrp="1"/>
          </p:cNvSpPr>
          <p:nvPr>
            <p:ph type="body" idx="1"/>
          </p:nvPr>
        </p:nvSpPr>
        <p:spPr>
          <a:xfrm>
            <a:off x="3708400" y="457200"/>
            <a:ext cx="12192000" cy="738664"/>
          </a:xfrm>
        </p:spPr>
        <p:txBody>
          <a:bodyPr/>
          <a:lstStyle/>
          <a:p>
            <a:r>
              <a:rPr lang="en-US" sz="4800" dirty="0">
                <a:latin typeface="Arial" panose="020B0604020202020204" pitchFamily="34" charset="0"/>
              </a:rPr>
              <a:t>Laurel Street – 700 Block, </a:t>
            </a:r>
            <a:r>
              <a:rPr lang="en-US" sz="3200" dirty="0">
                <a:latin typeface="Arial" panose="020B0604020202020204" pitchFamily="34" charset="0"/>
              </a:rPr>
              <a:t>Widened Sidewalk</a:t>
            </a:r>
          </a:p>
        </p:txBody>
      </p:sp>
      <p:sp>
        <p:nvSpPr>
          <p:cNvPr id="3" name="Text Placeholder 2">
            <a:extLst>
              <a:ext uri="{FF2B5EF4-FFF2-40B4-BE49-F238E27FC236}">
                <a16:creationId xmlns:a16="http://schemas.microsoft.com/office/drawing/2014/main" id="{CC8048BF-94DD-8A07-9DE2-D3A4FEA0AD70}"/>
              </a:ext>
            </a:extLst>
          </p:cNvPr>
          <p:cNvSpPr>
            <a:spLocks noGrp="1"/>
          </p:cNvSpPr>
          <p:nvPr>
            <p:ph type="body" sz="quarter" idx="11"/>
          </p:nvPr>
        </p:nvSpPr>
        <p:spPr>
          <a:xfrm>
            <a:off x="355600" y="1295400"/>
            <a:ext cx="15621000" cy="1436419"/>
          </a:xfrm>
        </p:spPr>
        <p:txBody>
          <a:bodyPr/>
          <a:lstStyle/>
          <a:p>
            <a:pPr marL="457189" lvl="1" indent="0" algn="ctr">
              <a:buNone/>
            </a:pPr>
            <a:r>
              <a:rPr lang="en-US" b="1" dirty="0">
                <a:solidFill>
                  <a:srgbClr val="F9AC27"/>
                </a:solidFill>
                <a:latin typeface="Arial" panose="020B0604020202020204" pitchFamily="34" charset="0"/>
                <a:cs typeface="Arial" panose="020B0604020202020204" pitchFamily="34" charset="0"/>
              </a:rPr>
              <a:t>Widened Sidewalk Option:</a:t>
            </a:r>
            <a:br>
              <a:rPr lang="en-US" dirty="0">
                <a:latin typeface="Arial" panose="020B0604020202020204" pitchFamily="34" charset="0"/>
                <a:cs typeface="Arial" panose="020B0604020202020204" pitchFamily="34" charset="0"/>
              </a:rPr>
            </a:br>
            <a:r>
              <a:rPr lang="en-US" sz="2667" dirty="0">
                <a:latin typeface="Arial" panose="020B0604020202020204" pitchFamily="34" charset="0"/>
                <a:cs typeface="Arial" panose="020B0604020202020204" pitchFamily="34" charset="0"/>
              </a:rPr>
              <a:t>Enhanced Pedestrian environment, two travel lanes, retains some parking </a:t>
            </a:r>
          </a:p>
        </p:txBody>
      </p:sp>
      <p:pic>
        <p:nvPicPr>
          <p:cNvPr id="9" name="Picture 8" descr="Graphical user interface, website&#10;&#10;Description automatically generated">
            <a:extLst>
              <a:ext uri="{FF2B5EF4-FFF2-40B4-BE49-F238E27FC236}">
                <a16:creationId xmlns:a16="http://schemas.microsoft.com/office/drawing/2014/main" id="{D6919184-B718-CA45-598A-D84EE0FE62E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05602" y="2556767"/>
            <a:ext cx="11812908" cy="6357151"/>
          </a:xfrm>
          <a:prstGeom prst="rect">
            <a:avLst/>
          </a:prstGeom>
        </p:spPr>
      </p:pic>
    </p:spTree>
    <p:extLst>
      <p:ext uri="{BB962C8B-B14F-4D97-AF65-F5344CB8AC3E}">
        <p14:creationId xmlns:p14="http://schemas.microsoft.com/office/powerpoint/2010/main" val="3306321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4D405A-93AF-6A1D-7A6C-63A808F8C071}"/>
              </a:ext>
            </a:extLst>
          </p:cNvPr>
          <p:cNvSpPr>
            <a:spLocks noGrp="1"/>
          </p:cNvSpPr>
          <p:nvPr>
            <p:ph type="body" idx="1"/>
          </p:nvPr>
        </p:nvSpPr>
        <p:spPr>
          <a:xfrm>
            <a:off x="3668523" y="464074"/>
            <a:ext cx="12231877" cy="738664"/>
          </a:xfrm>
        </p:spPr>
        <p:txBody>
          <a:bodyPr/>
          <a:lstStyle/>
          <a:p>
            <a:r>
              <a:rPr lang="en-US" sz="4800" dirty="0">
                <a:latin typeface="Arial" panose="020B0604020202020204" pitchFamily="34" charset="0"/>
              </a:rPr>
              <a:t>Laurel Street – 700 Block, </a:t>
            </a:r>
            <a:r>
              <a:rPr lang="en-US" sz="3200" dirty="0">
                <a:latin typeface="Arial" panose="020B0604020202020204" pitchFamily="34" charset="0"/>
              </a:rPr>
              <a:t>Widened Sidewalk</a:t>
            </a:r>
          </a:p>
        </p:txBody>
      </p:sp>
      <p:sp>
        <p:nvSpPr>
          <p:cNvPr id="4" name="Text Placeholder 2">
            <a:extLst>
              <a:ext uri="{FF2B5EF4-FFF2-40B4-BE49-F238E27FC236}">
                <a16:creationId xmlns:a16="http://schemas.microsoft.com/office/drawing/2014/main" id="{88819292-F61F-87A8-4CF4-5342BF8C6D87}"/>
              </a:ext>
            </a:extLst>
          </p:cNvPr>
          <p:cNvSpPr txBox="1">
            <a:spLocks/>
          </p:cNvSpPr>
          <p:nvPr/>
        </p:nvSpPr>
        <p:spPr>
          <a:xfrm>
            <a:off x="4123345" y="1430215"/>
            <a:ext cx="8577416" cy="1149097"/>
          </a:xfrm>
          <a:prstGeom prst="rect">
            <a:avLst/>
          </a:prstGeom>
        </p:spPr>
        <p:txBody>
          <a:bodyPr wrap="square" lIns="0" tIns="0" rIns="0" bIns="0">
            <a:spAutoFit/>
          </a:bodyPr>
          <a:lstStyle>
            <a:lvl1pPr marL="428625" indent="-428625">
              <a:spcAft>
                <a:spcPts val="1350"/>
              </a:spcAft>
              <a:buFont typeface="Wingdings" panose="05000000000000000000" pitchFamily="2" charset="2"/>
              <a:buChar char="v"/>
              <a:defRPr lang="en-US" sz="3000" b="0" i="0" kern="0" dirty="0" smtClean="0">
                <a:solidFill>
                  <a:srgbClr val="2D427F"/>
                </a:solidFill>
                <a:latin typeface="Barlow Condensed" panose="00000506000000000000" pitchFamily="2" charset="0"/>
                <a:ea typeface="+mn-ea"/>
                <a:cs typeface="+mn-cs"/>
              </a:defRPr>
            </a:lvl1pPr>
            <a:lvl2pPr marL="771525" indent="-428625">
              <a:buFont typeface="Wingdings" panose="05000000000000000000" pitchFamily="2" charset="2"/>
              <a:buChar char="§"/>
              <a:defRPr lang="en-US" sz="3000" kern="0" dirty="0" smtClean="0">
                <a:solidFill>
                  <a:srgbClr val="2D427F"/>
                </a:solidFill>
                <a:latin typeface="Barlow Condensed" panose="00000506000000000000" pitchFamily="2" charset="0"/>
                <a:ea typeface="+mn-ea"/>
                <a:cs typeface="+mn-cs"/>
              </a:defRPr>
            </a:lvl2pPr>
            <a:lvl3pPr marL="1114425" indent="-428625">
              <a:buFont typeface="Wingdings" panose="05000000000000000000" pitchFamily="2" charset="2"/>
              <a:buChar char="§"/>
              <a:defRPr lang="en-US" sz="3000" kern="0" dirty="0" smtClean="0">
                <a:solidFill>
                  <a:srgbClr val="2D427F"/>
                </a:solidFill>
                <a:latin typeface="Barlow Condensed" panose="00000506000000000000" pitchFamily="2" charset="0"/>
                <a:ea typeface="+mn-ea"/>
                <a:cs typeface="+mn-cs"/>
              </a:defRPr>
            </a:lvl3pPr>
            <a:lvl4pPr marL="1457325" indent="-428625">
              <a:buFont typeface="Wingdings" panose="05000000000000000000" pitchFamily="2" charset="2"/>
              <a:buChar char="§"/>
              <a:defRPr lang="en-US" sz="3000" kern="0" dirty="0" smtClean="0">
                <a:solidFill>
                  <a:srgbClr val="2D427F"/>
                </a:solidFill>
                <a:latin typeface="Barlow Condensed" panose="00000506000000000000" pitchFamily="2" charset="0"/>
                <a:ea typeface="+mn-ea"/>
                <a:cs typeface="+mn-cs"/>
              </a:defRPr>
            </a:lvl4pPr>
            <a:lvl5pPr marL="1800225" indent="-428625">
              <a:buFont typeface="Wingdings" panose="05000000000000000000" pitchFamily="2" charset="2"/>
              <a:buChar char="§"/>
              <a:defRPr lang="en-US" sz="3000" kern="0" dirty="0">
                <a:solidFill>
                  <a:srgbClr val="2D427F"/>
                </a:solidFill>
                <a:latin typeface="Barlow Condensed" panose="00000506000000000000" pitchFamily="2" charset="0"/>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a:lstStyle>
          <a:p>
            <a:pPr marL="457189" lvl="1" indent="0" algn="ctr">
              <a:buNone/>
            </a:pPr>
            <a:r>
              <a:rPr lang="en-US" sz="4800" b="1" dirty="0">
                <a:solidFill>
                  <a:srgbClr val="F9AC27"/>
                </a:solidFill>
                <a:latin typeface="Arial" panose="020B0604020202020204" pitchFamily="34" charset="0"/>
                <a:cs typeface="Arial" panose="020B0604020202020204" pitchFamily="34" charset="0"/>
              </a:rPr>
              <a:t>Widened Sidewalk Option</a:t>
            </a:r>
            <a:r>
              <a:rPr lang="en-US" sz="4000" dirty="0">
                <a:solidFill>
                  <a:srgbClr val="F9AC27"/>
                </a:solidFill>
                <a:latin typeface="Arial" panose="020B0604020202020204" pitchFamily="34" charset="0"/>
                <a:cs typeface="Arial" panose="020B0604020202020204" pitchFamily="34" charset="0"/>
              </a:rPr>
              <a:t>:</a:t>
            </a:r>
            <a:br>
              <a:rPr lang="en-US" sz="4000" dirty="0">
                <a:latin typeface="Arial" panose="020B0604020202020204" pitchFamily="34" charset="0"/>
                <a:cs typeface="Arial" panose="020B0604020202020204" pitchFamily="34" charset="0"/>
              </a:rPr>
            </a:br>
            <a:r>
              <a:rPr lang="en-US" sz="2667" dirty="0">
                <a:latin typeface="Arial" panose="020B0604020202020204" pitchFamily="34" charset="0"/>
                <a:cs typeface="Arial" panose="020B0604020202020204" pitchFamily="34" charset="0"/>
              </a:rPr>
              <a:t>Two travel lanes, retains some parking </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4914" y="2579312"/>
            <a:ext cx="7361755" cy="4875189"/>
          </a:xfrm>
          <a:prstGeom prst="rect">
            <a:avLst/>
          </a:prstGeom>
        </p:spPr>
      </p:pic>
      <p:sp>
        <p:nvSpPr>
          <p:cNvPr id="3" name="TextBox 2"/>
          <p:cNvSpPr txBox="1"/>
          <p:nvPr/>
        </p:nvSpPr>
        <p:spPr>
          <a:xfrm>
            <a:off x="1008719" y="7521319"/>
            <a:ext cx="3052247" cy="338554"/>
          </a:xfrm>
          <a:prstGeom prst="rect">
            <a:avLst/>
          </a:prstGeom>
          <a:noFill/>
        </p:spPr>
        <p:txBody>
          <a:bodyPr wrap="square" rtlCol="0">
            <a:spAutoFit/>
          </a:bodyPr>
          <a:lstStyle/>
          <a:p>
            <a:r>
              <a:rPr lang="en-US" sz="1600" dirty="0"/>
              <a:t>Source: City of Ventura</a:t>
            </a:r>
          </a:p>
        </p:txBody>
      </p:sp>
      <p:sp>
        <p:nvSpPr>
          <p:cNvPr id="8" name="TextBox 7">
            <a:extLst>
              <a:ext uri="{FF2B5EF4-FFF2-40B4-BE49-F238E27FC236}">
                <a16:creationId xmlns:a16="http://schemas.microsoft.com/office/drawing/2014/main" id="{C79A9AC7-98A4-7645-AB76-86A6F9DC63D2}"/>
              </a:ext>
            </a:extLst>
          </p:cNvPr>
          <p:cNvSpPr txBox="1"/>
          <p:nvPr/>
        </p:nvSpPr>
        <p:spPr>
          <a:xfrm rot="5400000">
            <a:off x="13336765" y="7986247"/>
            <a:ext cx="3052247" cy="338554"/>
          </a:xfrm>
          <a:prstGeom prst="rect">
            <a:avLst/>
          </a:prstGeom>
          <a:noFill/>
        </p:spPr>
        <p:txBody>
          <a:bodyPr wrap="square" rtlCol="0">
            <a:spAutoFit/>
          </a:bodyPr>
          <a:lstStyle/>
          <a:p>
            <a:r>
              <a:rPr lang="en-US" sz="1600" dirty="0"/>
              <a:t>Source: Katja Dillmann</a:t>
            </a:r>
          </a:p>
        </p:txBody>
      </p:sp>
      <p:pic>
        <p:nvPicPr>
          <p:cNvPr id="9" name="Content Placeholder 3">
            <a:extLst>
              <a:ext uri="{FF2B5EF4-FFF2-40B4-BE49-F238E27FC236}">
                <a16:creationId xmlns:a16="http://schemas.microsoft.com/office/drawing/2014/main" id="{AF913DD1-B831-DA95-D45C-337BCB1B7B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01451" y="2736040"/>
            <a:ext cx="6236359" cy="2835303"/>
          </a:xfrm>
          <a:prstGeom prst="rect">
            <a:avLst/>
          </a:prstGeom>
        </p:spPr>
      </p:pic>
      <p:pic>
        <p:nvPicPr>
          <p:cNvPr id="10" name="Picture 9">
            <a:extLst>
              <a:ext uri="{FF2B5EF4-FFF2-40B4-BE49-F238E27FC236}">
                <a16:creationId xmlns:a16="http://schemas.microsoft.com/office/drawing/2014/main" id="{A8E10130-0D63-A3B8-C24B-66EF6E797A32}"/>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bwMode="auto">
          <a:xfrm>
            <a:off x="8813801" y="5677056"/>
            <a:ext cx="6218365" cy="3052248"/>
          </a:xfrm>
          <a:prstGeom prst="rect">
            <a:avLst/>
          </a:prstGeom>
          <a:noFill/>
        </p:spPr>
      </p:pic>
    </p:spTree>
    <p:extLst>
      <p:ext uri="{BB962C8B-B14F-4D97-AF65-F5344CB8AC3E}">
        <p14:creationId xmlns:p14="http://schemas.microsoft.com/office/powerpoint/2010/main" val="4118572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4D405A-93AF-6A1D-7A6C-63A808F8C071}"/>
              </a:ext>
            </a:extLst>
          </p:cNvPr>
          <p:cNvSpPr>
            <a:spLocks noGrp="1"/>
          </p:cNvSpPr>
          <p:nvPr>
            <p:ph type="body" idx="1"/>
          </p:nvPr>
        </p:nvSpPr>
        <p:spPr>
          <a:xfrm>
            <a:off x="3706695" y="330136"/>
            <a:ext cx="14864840" cy="738664"/>
          </a:xfrm>
        </p:spPr>
        <p:txBody>
          <a:bodyPr/>
          <a:lstStyle/>
          <a:p>
            <a:r>
              <a:rPr lang="en-US" sz="4800" dirty="0">
                <a:latin typeface="Arial" panose="020B0604020202020204" pitchFamily="34" charset="0"/>
              </a:rPr>
              <a:t>Laurel Street – 700 Block, </a:t>
            </a:r>
            <a:r>
              <a:rPr lang="en-US" sz="3200" dirty="0">
                <a:latin typeface="Arial" panose="020B0604020202020204" pitchFamily="34" charset="0"/>
              </a:rPr>
              <a:t>Widened Sidewalk</a:t>
            </a:r>
          </a:p>
        </p:txBody>
      </p:sp>
      <p:sp>
        <p:nvSpPr>
          <p:cNvPr id="12" name="TextBox 11">
            <a:extLst>
              <a:ext uri="{FF2B5EF4-FFF2-40B4-BE49-F238E27FC236}">
                <a16:creationId xmlns:a16="http://schemas.microsoft.com/office/drawing/2014/main" id="{401CBA39-9290-020B-F07A-1E5170070C8C}"/>
              </a:ext>
            </a:extLst>
          </p:cNvPr>
          <p:cNvSpPr txBox="1"/>
          <p:nvPr/>
        </p:nvSpPr>
        <p:spPr>
          <a:xfrm>
            <a:off x="9499600" y="2114309"/>
            <a:ext cx="6553200" cy="4196085"/>
          </a:xfrm>
          <a:prstGeom prst="rect">
            <a:avLst/>
          </a:prstGeom>
          <a:noFill/>
        </p:spPr>
        <p:txBody>
          <a:bodyPr wrap="square" rtlCol="0">
            <a:spAutoFit/>
          </a:bodyPr>
          <a:lstStyle/>
          <a:p>
            <a:r>
              <a:rPr lang="en-US" sz="4267" b="1" kern="0" dirty="0">
                <a:solidFill>
                  <a:srgbClr val="2D427F"/>
                </a:solidFill>
                <a:latin typeface="Arial" panose="020B0604020202020204" pitchFamily="34" charset="0"/>
                <a:cs typeface="Arial" panose="020B0604020202020204" pitchFamily="34" charset="0"/>
              </a:rPr>
              <a:t>Trade-Offs:</a:t>
            </a:r>
          </a:p>
          <a:p>
            <a:pPr marL="609585" indent="-609585">
              <a:buFont typeface="Arial" panose="020B0604020202020204" pitchFamily="34" charset="0"/>
              <a:buChar char="•"/>
            </a:pPr>
            <a:r>
              <a:rPr lang="en-US" sz="4000" kern="0" dirty="0">
                <a:solidFill>
                  <a:srgbClr val="2D427F"/>
                </a:solidFill>
                <a:latin typeface="Arial" panose="020B0604020202020204" pitchFamily="34" charset="0"/>
                <a:cs typeface="Arial" panose="020B0604020202020204" pitchFamily="34" charset="0"/>
              </a:rPr>
              <a:t>Loss of large community space</a:t>
            </a:r>
          </a:p>
          <a:p>
            <a:endParaRPr lang="en-US" sz="4000" dirty="0">
              <a:latin typeface="Arial" panose="020B0604020202020204" pitchFamily="34" charset="0"/>
              <a:cs typeface="Arial" panose="020B0604020202020204" pitchFamily="34" charset="0"/>
            </a:endParaRPr>
          </a:p>
          <a:p>
            <a:pPr marL="609585" indent="-609585">
              <a:buFont typeface="Arial" panose="020B0604020202020204" pitchFamily="34" charset="0"/>
              <a:buChar char="•"/>
            </a:pPr>
            <a:r>
              <a:rPr lang="en-US" sz="4000" kern="0" dirty="0">
                <a:solidFill>
                  <a:srgbClr val="2D427F"/>
                </a:solidFill>
                <a:latin typeface="Arial" panose="020B0604020202020204" pitchFamily="34" charset="0"/>
                <a:cs typeface="Arial" panose="020B0604020202020204" pitchFamily="34" charset="0"/>
              </a:rPr>
              <a:t>Loss of 20 parking spaces </a:t>
            </a:r>
          </a:p>
          <a:p>
            <a:endParaRPr lang="en-US" sz="2400" dirty="0"/>
          </a:p>
        </p:txBody>
      </p:sp>
      <p:sp>
        <p:nvSpPr>
          <p:cNvPr id="7" name="Text Placeholder 6">
            <a:extLst>
              <a:ext uri="{FF2B5EF4-FFF2-40B4-BE49-F238E27FC236}">
                <a16:creationId xmlns:a16="http://schemas.microsoft.com/office/drawing/2014/main" id="{1089FEE8-553F-B464-BEDA-1860A512B248}"/>
              </a:ext>
            </a:extLst>
          </p:cNvPr>
          <p:cNvSpPr>
            <a:spLocks noGrp="1"/>
          </p:cNvSpPr>
          <p:nvPr>
            <p:ph type="body" sz="quarter" idx="11"/>
          </p:nvPr>
        </p:nvSpPr>
        <p:spPr>
          <a:xfrm>
            <a:off x="1758373" y="2209800"/>
            <a:ext cx="7284027" cy="6196633"/>
          </a:xfrm>
        </p:spPr>
        <p:txBody>
          <a:bodyPr/>
          <a:lstStyle/>
          <a:p>
            <a:pPr marL="0" indent="0">
              <a:spcAft>
                <a:spcPts val="0"/>
              </a:spcAft>
              <a:buNone/>
            </a:pPr>
            <a:r>
              <a:rPr lang="en-US" sz="4267" b="1" dirty="0">
                <a:latin typeface="Arial" panose="020B0604020202020204" pitchFamily="34" charset="0"/>
                <a:cs typeface="Arial" panose="020B0604020202020204" pitchFamily="34" charset="0"/>
              </a:rPr>
              <a:t>Advantages:</a:t>
            </a:r>
          </a:p>
          <a:p>
            <a:pPr>
              <a:spcAft>
                <a:spcPts val="0"/>
              </a:spcAft>
              <a:buFont typeface="Arial" panose="020B0604020202020204" pitchFamily="34" charset="0"/>
              <a:buChar char="•"/>
            </a:pPr>
            <a:r>
              <a:rPr lang="en-US" sz="3600" dirty="0">
                <a:latin typeface="Arial" panose="020B0604020202020204" pitchFamily="34" charset="0"/>
                <a:cs typeface="Arial" panose="020B0604020202020204" pitchFamily="34" charset="0"/>
              </a:rPr>
              <a:t>Expanded sidewalks with street furniture and lighting</a:t>
            </a:r>
          </a:p>
          <a:p>
            <a:pPr>
              <a:spcAft>
                <a:spcPts val="0"/>
              </a:spcAft>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a:p>
            <a:pPr>
              <a:spcAft>
                <a:spcPts val="0"/>
              </a:spcAft>
              <a:buFont typeface="Arial" panose="020B0604020202020204" pitchFamily="34" charset="0"/>
              <a:buChar char="•"/>
            </a:pPr>
            <a:r>
              <a:rPr lang="en-US" sz="3600" dirty="0">
                <a:latin typeface="Arial" panose="020B0604020202020204" pitchFamily="34" charset="0"/>
                <a:cs typeface="Arial" panose="020B0604020202020204" pitchFamily="34" charset="0"/>
              </a:rPr>
              <a:t>Pedestrians are retail adjacent</a:t>
            </a:r>
          </a:p>
          <a:p>
            <a:pPr>
              <a:spcAft>
                <a:spcPts val="0"/>
              </a:spcAft>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a:p>
            <a:pPr>
              <a:spcAft>
                <a:spcPts val="0"/>
              </a:spcAft>
              <a:buFont typeface="Arial" panose="020B0604020202020204" pitchFamily="34" charset="0"/>
              <a:buChar char="•"/>
            </a:pPr>
            <a:r>
              <a:rPr lang="en-US" sz="3600" dirty="0">
                <a:latin typeface="Arial" panose="020B0604020202020204" pitchFamily="34" charset="0"/>
                <a:cs typeface="Arial" panose="020B0604020202020204" pitchFamily="34" charset="0"/>
              </a:rPr>
              <a:t>Additional room for sidewalk dining </a:t>
            </a:r>
          </a:p>
          <a:p>
            <a:pPr>
              <a:spcAft>
                <a:spcPts val="0"/>
              </a:spcAft>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a:p>
            <a:pPr>
              <a:spcAft>
                <a:spcPts val="0"/>
              </a:spcAft>
              <a:buFont typeface="Arial" panose="020B0604020202020204" pitchFamily="34" charset="0"/>
              <a:buChar char="•"/>
            </a:pPr>
            <a:r>
              <a:rPr lang="en-US" sz="3600" dirty="0">
                <a:latin typeface="Arial" panose="020B0604020202020204" pitchFamily="34" charset="0"/>
                <a:cs typeface="Arial" panose="020B0604020202020204" pitchFamily="34" charset="0"/>
              </a:rPr>
              <a:t>Maintains vehicle access and adjacent parking</a:t>
            </a:r>
            <a:endParaRPr lang="en-US" sz="3600" dirty="0"/>
          </a:p>
        </p:txBody>
      </p:sp>
      <p:sp>
        <p:nvSpPr>
          <p:cNvPr id="3" name="Rectangle 2"/>
          <p:cNvSpPr/>
          <p:nvPr/>
        </p:nvSpPr>
        <p:spPr>
          <a:xfrm>
            <a:off x="355600" y="1406423"/>
            <a:ext cx="15620999" cy="707886"/>
          </a:xfrm>
          <a:prstGeom prst="rect">
            <a:avLst/>
          </a:prstGeom>
        </p:spPr>
        <p:txBody>
          <a:bodyPr wrap="square">
            <a:spAutoFit/>
          </a:bodyPr>
          <a:lstStyle/>
          <a:p>
            <a:pPr algn="ctr"/>
            <a:r>
              <a:rPr lang="en-US" sz="4000" b="1" dirty="0">
                <a:solidFill>
                  <a:srgbClr val="F9AC27"/>
                </a:solidFill>
                <a:latin typeface="Arial" panose="020B0604020202020204" pitchFamily="34" charset="0"/>
                <a:cs typeface="Arial" panose="020B0604020202020204" pitchFamily="34" charset="0"/>
              </a:rPr>
              <a:t>Widened Sidewalk Option</a:t>
            </a:r>
            <a:endParaRPr lang="en-US" sz="4000" b="1" dirty="0"/>
          </a:p>
        </p:txBody>
      </p:sp>
    </p:spTree>
    <p:extLst>
      <p:ext uri="{BB962C8B-B14F-4D97-AF65-F5344CB8AC3E}">
        <p14:creationId xmlns:p14="http://schemas.microsoft.com/office/powerpoint/2010/main" val="3314396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diagram&#10;&#10;Description automatically generated">
            <a:extLst>
              <a:ext uri="{FF2B5EF4-FFF2-40B4-BE49-F238E27FC236}">
                <a16:creationId xmlns:a16="http://schemas.microsoft.com/office/drawing/2014/main" id="{87443ED0-7302-4A63-4C61-66AC8B30F4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51000" y="2895600"/>
            <a:ext cx="12361416" cy="5184835"/>
          </a:xfrm>
          <a:prstGeom prst="rect">
            <a:avLst/>
          </a:prstGeom>
        </p:spPr>
      </p:pic>
      <p:sp>
        <p:nvSpPr>
          <p:cNvPr id="2" name="Text Placeholder 1">
            <a:extLst>
              <a:ext uri="{FF2B5EF4-FFF2-40B4-BE49-F238E27FC236}">
                <a16:creationId xmlns:a16="http://schemas.microsoft.com/office/drawing/2014/main" id="{F54D405A-93AF-6A1D-7A6C-63A808F8C071}"/>
              </a:ext>
            </a:extLst>
          </p:cNvPr>
          <p:cNvSpPr>
            <a:spLocks noGrp="1"/>
          </p:cNvSpPr>
          <p:nvPr>
            <p:ph type="body" idx="1"/>
          </p:nvPr>
        </p:nvSpPr>
        <p:spPr>
          <a:xfrm>
            <a:off x="3870501" y="372070"/>
            <a:ext cx="13751192" cy="820674"/>
          </a:xfrm>
        </p:spPr>
        <p:txBody>
          <a:bodyPr/>
          <a:lstStyle/>
          <a:p>
            <a:r>
              <a:rPr lang="en-US" sz="5333" dirty="0">
                <a:latin typeface="Arial" panose="020B0604020202020204" pitchFamily="34" charset="0"/>
              </a:rPr>
              <a:t>Laurel Street – 700 Block – Plaza</a:t>
            </a:r>
          </a:p>
        </p:txBody>
      </p:sp>
      <p:sp>
        <p:nvSpPr>
          <p:cNvPr id="3" name="Text Placeholder 2">
            <a:extLst>
              <a:ext uri="{FF2B5EF4-FFF2-40B4-BE49-F238E27FC236}">
                <a16:creationId xmlns:a16="http://schemas.microsoft.com/office/drawing/2014/main" id="{CC8048BF-94DD-8A07-9DE2-D3A4FEA0AD70}"/>
              </a:ext>
            </a:extLst>
          </p:cNvPr>
          <p:cNvSpPr>
            <a:spLocks noGrp="1"/>
          </p:cNvSpPr>
          <p:nvPr>
            <p:ph type="body" sz="quarter" idx="11"/>
          </p:nvPr>
        </p:nvSpPr>
        <p:spPr>
          <a:xfrm>
            <a:off x="763478" y="1504179"/>
            <a:ext cx="14388804" cy="615553"/>
          </a:xfrm>
        </p:spPr>
        <p:txBody>
          <a:bodyPr/>
          <a:lstStyle/>
          <a:p>
            <a:pPr marL="457189" lvl="1" indent="0" algn="ctr">
              <a:buNone/>
            </a:pPr>
            <a:r>
              <a:rPr lang="en-US" b="1" dirty="0">
                <a:solidFill>
                  <a:srgbClr val="F9AC27"/>
                </a:solidFill>
                <a:latin typeface="Arial" panose="020B0604020202020204" pitchFamily="34" charset="0"/>
                <a:cs typeface="Arial" panose="020B0604020202020204" pitchFamily="34" charset="0"/>
              </a:rPr>
              <a:t>Plaza Option: </a:t>
            </a:r>
            <a:r>
              <a:rPr lang="en-US" dirty="0">
                <a:latin typeface="Arial" panose="020B0604020202020204" pitchFamily="34" charset="0"/>
                <a:cs typeface="Arial" panose="020B0604020202020204" pitchFamily="34" charset="0"/>
              </a:rPr>
              <a:t>Full closure, space is converted into a Plaza</a:t>
            </a:r>
            <a:endParaRPr lang="en-US" sz="2667"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8317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4D405A-93AF-6A1D-7A6C-63A808F8C071}"/>
              </a:ext>
            </a:extLst>
          </p:cNvPr>
          <p:cNvSpPr>
            <a:spLocks noGrp="1"/>
          </p:cNvSpPr>
          <p:nvPr>
            <p:ph type="body" idx="1"/>
          </p:nvPr>
        </p:nvSpPr>
        <p:spPr>
          <a:xfrm>
            <a:off x="3870501" y="372070"/>
            <a:ext cx="12106099" cy="820674"/>
          </a:xfrm>
        </p:spPr>
        <p:txBody>
          <a:bodyPr/>
          <a:lstStyle/>
          <a:p>
            <a:r>
              <a:rPr lang="en-US" sz="5333" dirty="0">
                <a:latin typeface="Arial" panose="020B0604020202020204" pitchFamily="34" charset="0"/>
              </a:rPr>
              <a:t>Laurel Street – 700 Block – Plaza</a:t>
            </a:r>
          </a:p>
        </p:txBody>
      </p:sp>
      <p:sp>
        <p:nvSpPr>
          <p:cNvPr id="11" name="Text Placeholder 2">
            <a:extLst>
              <a:ext uri="{FF2B5EF4-FFF2-40B4-BE49-F238E27FC236}">
                <a16:creationId xmlns:a16="http://schemas.microsoft.com/office/drawing/2014/main" id="{F2F85DB3-6A6C-2E4A-F3FB-EBDFFBF84A0E}"/>
              </a:ext>
            </a:extLst>
          </p:cNvPr>
          <p:cNvSpPr>
            <a:spLocks noGrp="1"/>
          </p:cNvSpPr>
          <p:nvPr>
            <p:ph type="body" sz="quarter" idx="11"/>
          </p:nvPr>
        </p:nvSpPr>
        <p:spPr>
          <a:xfrm>
            <a:off x="933598" y="1596227"/>
            <a:ext cx="14388804" cy="615553"/>
          </a:xfrm>
        </p:spPr>
        <p:txBody>
          <a:bodyPr/>
          <a:lstStyle/>
          <a:p>
            <a:pPr marL="457189" lvl="1" indent="0" algn="ctr">
              <a:buNone/>
            </a:pPr>
            <a:r>
              <a:rPr lang="en-US" b="1" dirty="0">
                <a:solidFill>
                  <a:srgbClr val="F9AC27"/>
                </a:solidFill>
                <a:latin typeface="Arial" panose="020B0604020202020204" pitchFamily="34" charset="0"/>
                <a:cs typeface="Arial" panose="020B0604020202020204" pitchFamily="34" charset="0"/>
              </a:rPr>
              <a:t>Plaza Option: </a:t>
            </a:r>
            <a:r>
              <a:rPr lang="en-US" dirty="0">
                <a:latin typeface="Arial" panose="020B0604020202020204" pitchFamily="34" charset="0"/>
                <a:cs typeface="Arial" panose="020B0604020202020204" pitchFamily="34" charset="0"/>
              </a:rPr>
              <a:t>Full closure, space is converted into a Plaza</a:t>
            </a:r>
            <a:endParaRPr lang="en-US" sz="2667"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2847DB9-F25F-52C4-8B5A-B1CD6779B7E3}"/>
              </a:ext>
            </a:extLst>
          </p:cNvPr>
          <p:cNvSpPr txBox="1"/>
          <p:nvPr/>
        </p:nvSpPr>
        <p:spPr>
          <a:xfrm>
            <a:off x="8239384" y="8181201"/>
            <a:ext cx="2805344" cy="276999"/>
          </a:xfrm>
          <a:prstGeom prst="rect">
            <a:avLst/>
          </a:prstGeom>
          <a:noFill/>
        </p:spPr>
        <p:txBody>
          <a:bodyPr wrap="square" rtlCol="0">
            <a:spAutoFit/>
          </a:bodyPr>
          <a:lstStyle/>
          <a:p>
            <a:r>
              <a:rPr lang="en-US" sz="1200" dirty="0"/>
              <a:t>Source: </a:t>
            </a:r>
            <a:r>
              <a:rPr lang="en-US" sz="1067" dirty="0"/>
              <a:t>Al Savay</a:t>
            </a:r>
            <a:endParaRPr lang="en-US" sz="1200" dirty="0"/>
          </a:p>
        </p:txBody>
      </p:sp>
      <p:pic>
        <p:nvPicPr>
          <p:cNvPr id="8" name="Picture 2">
            <a:extLst>
              <a:ext uri="{FF2B5EF4-FFF2-40B4-BE49-F238E27FC236}">
                <a16:creationId xmlns:a16="http://schemas.microsoft.com/office/drawing/2014/main" id="{9A4438F7-FC1C-007E-6949-0D89CCB2AA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0499" y="2845208"/>
            <a:ext cx="7851301" cy="52309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0D3F7F-D1E1-B7A5-6648-3AA68003763D}"/>
              </a:ext>
            </a:extLst>
          </p:cNvPr>
          <p:cNvSpPr txBox="1"/>
          <p:nvPr/>
        </p:nvSpPr>
        <p:spPr>
          <a:xfrm>
            <a:off x="213199" y="8181201"/>
            <a:ext cx="2805344" cy="276999"/>
          </a:xfrm>
          <a:prstGeom prst="rect">
            <a:avLst/>
          </a:prstGeom>
          <a:noFill/>
        </p:spPr>
        <p:txBody>
          <a:bodyPr wrap="square" rtlCol="0">
            <a:spAutoFit/>
          </a:bodyPr>
          <a:lstStyle/>
          <a:p>
            <a:r>
              <a:rPr lang="en-US" sz="1200" dirty="0"/>
              <a:t>Source: </a:t>
            </a:r>
            <a:r>
              <a:rPr lang="en-US" sz="1067" dirty="0"/>
              <a:t>Al Savay</a:t>
            </a:r>
            <a:endParaRPr lang="en-US" sz="1200" dirty="0"/>
          </a:p>
        </p:txBody>
      </p:sp>
      <p:pic>
        <p:nvPicPr>
          <p:cNvPr id="3" name="Picture 2" descr="A group of tables and chairs outside&#10;&#10;Description automatically generated with low confidence">
            <a:extLst>
              <a:ext uri="{FF2B5EF4-FFF2-40B4-BE49-F238E27FC236}">
                <a16:creationId xmlns:a16="http://schemas.microsoft.com/office/drawing/2014/main" id="{618B1EEE-54AD-7A90-7489-861204FE87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7629" y="2875428"/>
            <a:ext cx="6934773" cy="5200752"/>
          </a:xfrm>
          <a:prstGeom prst="rect">
            <a:avLst/>
          </a:prstGeom>
        </p:spPr>
      </p:pic>
    </p:spTree>
    <p:extLst>
      <p:ext uri="{BB962C8B-B14F-4D97-AF65-F5344CB8AC3E}">
        <p14:creationId xmlns:p14="http://schemas.microsoft.com/office/powerpoint/2010/main" val="2203823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4D405A-93AF-6A1D-7A6C-63A808F8C071}"/>
              </a:ext>
            </a:extLst>
          </p:cNvPr>
          <p:cNvSpPr>
            <a:spLocks noGrp="1"/>
          </p:cNvSpPr>
          <p:nvPr>
            <p:ph type="body" idx="1"/>
          </p:nvPr>
        </p:nvSpPr>
        <p:spPr>
          <a:xfrm>
            <a:off x="3742910" y="381000"/>
            <a:ext cx="13907137" cy="820674"/>
          </a:xfrm>
        </p:spPr>
        <p:txBody>
          <a:bodyPr/>
          <a:lstStyle/>
          <a:p>
            <a:r>
              <a:rPr lang="en-US" sz="5333" dirty="0">
                <a:latin typeface="Arial" panose="020B0604020202020204" pitchFamily="34" charset="0"/>
              </a:rPr>
              <a:t>Laurel Street – 700 Block – Plaza</a:t>
            </a:r>
          </a:p>
        </p:txBody>
      </p:sp>
      <p:sp>
        <p:nvSpPr>
          <p:cNvPr id="12" name="TextBox 11">
            <a:extLst>
              <a:ext uri="{FF2B5EF4-FFF2-40B4-BE49-F238E27FC236}">
                <a16:creationId xmlns:a16="http://schemas.microsoft.com/office/drawing/2014/main" id="{401CBA39-9290-020B-F07A-1E5170070C8C}"/>
              </a:ext>
            </a:extLst>
          </p:cNvPr>
          <p:cNvSpPr txBox="1"/>
          <p:nvPr/>
        </p:nvSpPr>
        <p:spPr>
          <a:xfrm>
            <a:off x="8737601" y="2185560"/>
            <a:ext cx="6781800" cy="6658298"/>
          </a:xfrm>
          <a:prstGeom prst="rect">
            <a:avLst/>
          </a:prstGeom>
          <a:noFill/>
        </p:spPr>
        <p:txBody>
          <a:bodyPr wrap="square" rtlCol="0">
            <a:spAutoFit/>
          </a:bodyPr>
          <a:lstStyle/>
          <a:p>
            <a:r>
              <a:rPr lang="en-US" sz="4267" b="1" kern="0" dirty="0">
                <a:solidFill>
                  <a:srgbClr val="2D427F"/>
                </a:solidFill>
                <a:latin typeface="Arial" panose="020B0604020202020204" pitchFamily="34" charset="0"/>
                <a:cs typeface="Arial" panose="020B0604020202020204" pitchFamily="34" charset="0"/>
              </a:rPr>
              <a:t>Trade-Offs:</a:t>
            </a:r>
          </a:p>
          <a:p>
            <a:pPr marL="609585" indent="-609585">
              <a:buFont typeface="Arial" panose="020B0604020202020204" pitchFamily="34" charset="0"/>
              <a:buChar char="•"/>
            </a:pPr>
            <a:r>
              <a:rPr lang="en-US" sz="3600" kern="0" dirty="0">
                <a:solidFill>
                  <a:srgbClr val="2D427F"/>
                </a:solidFill>
                <a:latin typeface="Arial" panose="020B0604020202020204" pitchFamily="34" charset="0"/>
                <a:cs typeface="Arial" panose="020B0604020202020204" pitchFamily="34" charset="0"/>
              </a:rPr>
              <a:t>Loss of 63 parking spaces</a:t>
            </a:r>
          </a:p>
          <a:p>
            <a:pPr marL="609585" indent="-609585">
              <a:buFont typeface="Arial" panose="020B0604020202020204" pitchFamily="34" charset="0"/>
              <a:buChar char="•"/>
            </a:pPr>
            <a:endParaRPr lang="en-US" sz="3600" kern="0" dirty="0">
              <a:solidFill>
                <a:srgbClr val="2D427F"/>
              </a:solidFill>
              <a:latin typeface="Arial" panose="020B0604020202020204" pitchFamily="34" charset="0"/>
              <a:cs typeface="Arial" panose="020B0604020202020204" pitchFamily="34" charset="0"/>
            </a:endParaRPr>
          </a:p>
          <a:p>
            <a:pPr marL="609585" indent="-609585">
              <a:buFont typeface="Arial" panose="020B0604020202020204" pitchFamily="34" charset="0"/>
              <a:buChar char="•"/>
            </a:pPr>
            <a:r>
              <a:rPr lang="en-US" sz="3600" kern="0" dirty="0">
                <a:solidFill>
                  <a:srgbClr val="2D427F"/>
                </a:solidFill>
                <a:latin typeface="Arial" panose="020B0604020202020204" pitchFamily="34" charset="0"/>
                <a:cs typeface="Arial" panose="020B0604020202020204" pitchFamily="34" charset="0"/>
              </a:rPr>
              <a:t>Delivery required from alley</a:t>
            </a:r>
          </a:p>
          <a:p>
            <a:pPr marL="609585" indent="-609585">
              <a:buFont typeface="Arial" panose="020B0604020202020204" pitchFamily="34" charset="0"/>
              <a:buChar char="•"/>
            </a:pPr>
            <a:endParaRPr lang="en-US" sz="3600" kern="0" dirty="0">
              <a:solidFill>
                <a:srgbClr val="2D427F"/>
              </a:solidFill>
              <a:latin typeface="Arial" panose="020B0604020202020204" pitchFamily="34" charset="0"/>
              <a:cs typeface="Arial" panose="020B0604020202020204" pitchFamily="34" charset="0"/>
            </a:endParaRPr>
          </a:p>
          <a:p>
            <a:pPr marL="609585" indent="-609585">
              <a:buFont typeface="Arial" panose="020B0604020202020204" pitchFamily="34" charset="0"/>
              <a:buChar char="•"/>
            </a:pPr>
            <a:r>
              <a:rPr lang="en-US" sz="3600" kern="0" dirty="0">
                <a:solidFill>
                  <a:srgbClr val="2D427F"/>
                </a:solidFill>
                <a:latin typeface="Arial" panose="020B0604020202020204" pitchFamily="34" charset="0"/>
                <a:cs typeface="Arial" panose="020B0604020202020204" pitchFamily="34" charset="0"/>
              </a:rPr>
              <a:t>No vehicle visibility </a:t>
            </a:r>
          </a:p>
          <a:p>
            <a:pPr marL="609585" indent="-609585">
              <a:buFont typeface="Arial" panose="020B0604020202020204" pitchFamily="34" charset="0"/>
              <a:buChar char="•"/>
            </a:pPr>
            <a:endParaRPr lang="en-US" sz="3600" kern="0" dirty="0">
              <a:solidFill>
                <a:srgbClr val="2D427F"/>
              </a:solidFill>
              <a:latin typeface="Arial" panose="020B0604020202020204" pitchFamily="34" charset="0"/>
              <a:cs typeface="Arial" panose="020B0604020202020204" pitchFamily="34" charset="0"/>
            </a:endParaRPr>
          </a:p>
          <a:p>
            <a:pPr marL="609585" indent="-609585">
              <a:buFont typeface="Arial" panose="020B0604020202020204" pitchFamily="34" charset="0"/>
              <a:buChar char="•"/>
            </a:pPr>
            <a:r>
              <a:rPr lang="en-US" sz="3600" kern="0" dirty="0">
                <a:solidFill>
                  <a:srgbClr val="2D427F"/>
                </a:solidFill>
                <a:latin typeface="Arial" panose="020B0604020202020204" pitchFamily="34" charset="0"/>
                <a:cs typeface="Arial" panose="020B0604020202020204" pitchFamily="34" charset="0"/>
              </a:rPr>
              <a:t>Minor traffic disruption</a:t>
            </a:r>
          </a:p>
          <a:p>
            <a:pPr marL="609585" indent="-609585">
              <a:buFont typeface="Arial" panose="020B0604020202020204" pitchFamily="34" charset="0"/>
              <a:buChar char="•"/>
            </a:pPr>
            <a:endParaRPr lang="en-US" sz="3600" kern="0" dirty="0">
              <a:solidFill>
                <a:srgbClr val="2D427F"/>
              </a:solidFill>
              <a:latin typeface="Arial" panose="020B0604020202020204" pitchFamily="34" charset="0"/>
              <a:cs typeface="Arial" panose="020B0604020202020204" pitchFamily="34" charset="0"/>
            </a:endParaRPr>
          </a:p>
          <a:p>
            <a:pPr marL="609585" indent="-609585">
              <a:buFont typeface="Arial" panose="020B0604020202020204" pitchFamily="34" charset="0"/>
              <a:buChar char="•"/>
            </a:pPr>
            <a:r>
              <a:rPr lang="en-US" sz="3600" kern="0" dirty="0">
                <a:solidFill>
                  <a:srgbClr val="2D427F"/>
                </a:solidFill>
                <a:latin typeface="Arial" panose="020B0604020202020204" pitchFamily="34" charset="0"/>
                <a:cs typeface="Arial" panose="020B0604020202020204" pitchFamily="34" charset="0"/>
              </a:rPr>
              <a:t>Potential emergency access delays </a:t>
            </a:r>
          </a:p>
          <a:p>
            <a:endParaRPr lang="en-US" sz="2400" dirty="0"/>
          </a:p>
        </p:txBody>
      </p:sp>
      <p:sp>
        <p:nvSpPr>
          <p:cNvPr id="7" name="Text Placeholder 6">
            <a:extLst>
              <a:ext uri="{FF2B5EF4-FFF2-40B4-BE49-F238E27FC236}">
                <a16:creationId xmlns:a16="http://schemas.microsoft.com/office/drawing/2014/main" id="{1089FEE8-553F-B464-BEDA-1860A512B248}"/>
              </a:ext>
            </a:extLst>
          </p:cNvPr>
          <p:cNvSpPr>
            <a:spLocks noGrp="1"/>
          </p:cNvSpPr>
          <p:nvPr>
            <p:ph type="body" sz="quarter" idx="11"/>
          </p:nvPr>
        </p:nvSpPr>
        <p:spPr>
          <a:xfrm>
            <a:off x="889000" y="2262146"/>
            <a:ext cx="7391399" cy="6812186"/>
          </a:xfrm>
        </p:spPr>
        <p:txBody>
          <a:bodyPr/>
          <a:lstStyle/>
          <a:p>
            <a:pPr marL="0" indent="0">
              <a:spcAft>
                <a:spcPts val="0"/>
              </a:spcAft>
              <a:buNone/>
            </a:pPr>
            <a:r>
              <a:rPr lang="en-US" sz="4267" b="1" dirty="0">
                <a:latin typeface="Arial" panose="020B0604020202020204" pitchFamily="34" charset="0"/>
                <a:cs typeface="Arial" panose="020B0604020202020204" pitchFamily="34" charset="0"/>
              </a:rPr>
              <a:t>Advantages:</a:t>
            </a:r>
          </a:p>
          <a:p>
            <a:pPr>
              <a:spcAft>
                <a:spcPts val="0"/>
              </a:spcAft>
              <a:buFont typeface="Arial" panose="020B0604020202020204" pitchFamily="34" charset="0"/>
              <a:buChar char="•"/>
            </a:pPr>
            <a:r>
              <a:rPr lang="en-US" sz="3600" dirty="0">
                <a:latin typeface="Arial" panose="020B0604020202020204" pitchFamily="34" charset="0"/>
                <a:cs typeface="Arial" panose="020B0604020202020204" pitchFamily="34" charset="0"/>
              </a:rPr>
              <a:t>Dedicated community space</a:t>
            </a:r>
          </a:p>
          <a:p>
            <a:pPr>
              <a:spcAft>
                <a:spcPts val="0"/>
              </a:spcAft>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a:p>
            <a:pPr>
              <a:spcAft>
                <a:spcPts val="0"/>
              </a:spcAft>
              <a:buFont typeface="Arial" panose="020B0604020202020204" pitchFamily="34" charset="0"/>
              <a:buChar char="•"/>
            </a:pPr>
            <a:r>
              <a:rPr lang="en-US" sz="3600" dirty="0">
                <a:latin typeface="Arial" panose="020B0604020202020204" pitchFamily="34" charset="0"/>
                <a:cs typeface="Arial" panose="020B0604020202020204" pitchFamily="34" charset="0"/>
              </a:rPr>
              <a:t>Downtown plaza becomes a destination </a:t>
            </a:r>
          </a:p>
          <a:p>
            <a:pPr>
              <a:spcAft>
                <a:spcPts val="0"/>
              </a:spcAft>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a:p>
            <a:pPr>
              <a:spcAft>
                <a:spcPts val="0"/>
              </a:spcAft>
              <a:buFont typeface="Arial" panose="020B0604020202020204" pitchFamily="34" charset="0"/>
              <a:buChar char="•"/>
            </a:pPr>
            <a:r>
              <a:rPr lang="en-US" sz="3600" dirty="0">
                <a:latin typeface="Arial" panose="020B0604020202020204" pitchFamily="34" charset="0"/>
                <a:cs typeface="Arial" panose="020B0604020202020204" pitchFamily="34" charset="0"/>
              </a:rPr>
              <a:t>More space for retail, dining, and public space</a:t>
            </a:r>
          </a:p>
          <a:p>
            <a:pPr>
              <a:spcAft>
                <a:spcPts val="0"/>
              </a:spcAft>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a:p>
            <a:pPr>
              <a:spcAft>
                <a:spcPts val="0"/>
              </a:spcAft>
              <a:buFont typeface="Arial" panose="020B0604020202020204" pitchFamily="34" charset="0"/>
              <a:buChar char="•"/>
            </a:pPr>
            <a:r>
              <a:rPr lang="en-US" sz="3600" dirty="0">
                <a:latin typeface="Arial" panose="020B0604020202020204" pitchFamily="34" charset="0"/>
                <a:cs typeface="Arial" panose="020B0604020202020204" pitchFamily="34" charset="0"/>
              </a:rPr>
              <a:t>No limits on amenities, lighting, and special paving</a:t>
            </a:r>
          </a:p>
          <a:p>
            <a:endParaRPr lang="en-US" dirty="0"/>
          </a:p>
        </p:txBody>
      </p:sp>
      <p:sp>
        <p:nvSpPr>
          <p:cNvPr id="3" name="Rectangle 2"/>
          <p:cNvSpPr/>
          <p:nvPr/>
        </p:nvSpPr>
        <p:spPr>
          <a:xfrm>
            <a:off x="6055638" y="1243542"/>
            <a:ext cx="4089581" cy="830997"/>
          </a:xfrm>
          <a:prstGeom prst="rect">
            <a:avLst/>
          </a:prstGeom>
        </p:spPr>
        <p:txBody>
          <a:bodyPr wrap="none">
            <a:spAutoFit/>
          </a:bodyPr>
          <a:lstStyle/>
          <a:p>
            <a:r>
              <a:rPr lang="en-US" sz="4800" b="1" dirty="0">
                <a:solidFill>
                  <a:srgbClr val="F9AC27"/>
                </a:solidFill>
                <a:latin typeface="Arial" panose="020B0604020202020204" pitchFamily="34" charset="0"/>
                <a:cs typeface="Arial" panose="020B0604020202020204" pitchFamily="34" charset="0"/>
              </a:rPr>
              <a:t>Plaza Option </a:t>
            </a:r>
            <a:endParaRPr lang="en-US" sz="4800" dirty="0"/>
          </a:p>
        </p:txBody>
      </p:sp>
    </p:spTree>
    <p:extLst>
      <p:ext uri="{BB962C8B-B14F-4D97-AF65-F5344CB8AC3E}">
        <p14:creationId xmlns:p14="http://schemas.microsoft.com/office/powerpoint/2010/main" val="1302659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4D405A-93AF-6A1D-7A6C-63A808F8C071}"/>
              </a:ext>
            </a:extLst>
          </p:cNvPr>
          <p:cNvSpPr>
            <a:spLocks noGrp="1"/>
          </p:cNvSpPr>
          <p:nvPr>
            <p:ph type="body" idx="1"/>
          </p:nvPr>
        </p:nvSpPr>
        <p:spPr>
          <a:xfrm>
            <a:off x="3714557" y="533400"/>
            <a:ext cx="12385499" cy="656655"/>
          </a:xfrm>
        </p:spPr>
        <p:txBody>
          <a:bodyPr/>
          <a:lstStyle/>
          <a:p>
            <a:r>
              <a:rPr lang="en-US" sz="4267" dirty="0">
                <a:latin typeface="Arial" panose="020B0604020202020204" pitchFamily="34" charset="0"/>
              </a:rPr>
              <a:t>Laurel Street – 700 Block, Pre-2020 Option</a:t>
            </a:r>
            <a:endParaRPr lang="en-US" dirty="0"/>
          </a:p>
        </p:txBody>
      </p:sp>
      <p:sp>
        <p:nvSpPr>
          <p:cNvPr id="3" name="Text Placeholder 2">
            <a:extLst>
              <a:ext uri="{FF2B5EF4-FFF2-40B4-BE49-F238E27FC236}">
                <a16:creationId xmlns:a16="http://schemas.microsoft.com/office/drawing/2014/main" id="{CC8048BF-94DD-8A07-9DE2-D3A4FEA0AD70}"/>
              </a:ext>
            </a:extLst>
          </p:cNvPr>
          <p:cNvSpPr>
            <a:spLocks noGrp="1"/>
          </p:cNvSpPr>
          <p:nvPr>
            <p:ph type="body" sz="quarter" idx="11"/>
          </p:nvPr>
        </p:nvSpPr>
        <p:spPr>
          <a:xfrm>
            <a:off x="810073" y="1516877"/>
            <a:ext cx="12652260" cy="1025987"/>
          </a:xfrm>
        </p:spPr>
        <p:txBody>
          <a:bodyPr/>
          <a:lstStyle/>
          <a:p>
            <a:pPr marL="457189" lvl="1" indent="0" algn="ctr">
              <a:buNone/>
            </a:pPr>
            <a:r>
              <a:rPr lang="en-US" b="1" dirty="0">
                <a:solidFill>
                  <a:srgbClr val="F9AC27"/>
                </a:solidFill>
                <a:latin typeface="Arial" panose="020B0604020202020204" pitchFamily="34" charset="0"/>
                <a:cs typeface="Arial" panose="020B0604020202020204" pitchFamily="34" charset="0"/>
              </a:rPr>
              <a:t>Pre-2020 Option:</a:t>
            </a:r>
            <a:r>
              <a:rPr lang="en-US" dirty="0">
                <a:solidFill>
                  <a:srgbClr val="F9AC27"/>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Eliminate Street Closure</a:t>
            </a:r>
            <a:br>
              <a:rPr lang="en-US" dirty="0">
                <a:latin typeface="Arial" panose="020B0604020202020204" pitchFamily="34" charset="0"/>
                <a:cs typeface="Arial" panose="020B0604020202020204" pitchFamily="34" charset="0"/>
              </a:rPr>
            </a:br>
            <a:r>
              <a:rPr lang="en-US" sz="2667" dirty="0">
                <a:latin typeface="Arial" panose="020B0604020202020204" pitchFamily="34" charset="0"/>
                <a:cs typeface="Arial" panose="020B0604020202020204" pitchFamily="34" charset="0"/>
              </a:rPr>
              <a:t>Open to cars as it was pre-2020</a:t>
            </a:r>
          </a:p>
        </p:txBody>
      </p:sp>
      <p:pic>
        <p:nvPicPr>
          <p:cNvPr id="11" name="Picture 10">
            <a:extLst>
              <a:ext uri="{FF2B5EF4-FFF2-40B4-BE49-F238E27FC236}">
                <a16:creationId xmlns:a16="http://schemas.microsoft.com/office/drawing/2014/main" id="{48278A93-066F-D6AF-2F1E-C20C9CCD06E5}"/>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2661100" y="2630097"/>
            <a:ext cx="11433197" cy="5892364"/>
          </a:xfrm>
          <a:prstGeom prst="rect">
            <a:avLst/>
          </a:prstGeom>
        </p:spPr>
      </p:pic>
    </p:spTree>
    <p:extLst>
      <p:ext uri="{BB962C8B-B14F-4D97-AF65-F5344CB8AC3E}">
        <p14:creationId xmlns:p14="http://schemas.microsoft.com/office/powerpoint/2010/main" val="1162635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4D405A-93AF-6A1D-7A6C-63A808F8C071}"/>
              </a:ext>
            </a:extLst>
          </p:cNvPr>
          <p:cNvSpPr>
            <a:spLocks noGrp="1"/>
          </p:cNvSpPr>
          <p:nvPr>
            <p:ph type="body" idx="1"/>
          </p:nvPr>
        </p:nvSpPr>
        <p:spPr>
          <a:xfrm>
            <a:off x="3742911" y="486345"/>
            <a:ext cx="12985648" cy="656655"/>
          </a:xfrm>
        </p:spPr>
        <p:txBody>
          <a:bodyPr/>
          <a:lstStyle/>
          <a:p>
            <a:r>
              <a:rPr lang="en-US" sz="4267" dirty="0">
                <a:latin typeface="Arial" panose="020B0604020202020204" pitchFamily="34" charset="0"/>
              </a:rPr>
              <a:t>Laurel Street – 700 Block, Pre-2020 Option</a:t>
            </a:r>
          </a:p>
        </p:txBody>
      </p:sp>
      <p:sp>
        <p:nvSpPr>
          <p:cNvPr id="12" name="TextBox 11">
            <a:extLst>
              <a:ext uri="{FF2B5EF4-FFF2-40B4-BE49-F238E27FC236}">
                <a16:creationId xmlns:a16="http://schemas.microsoft.com/office/drawing/2014/main" id="{401CBA39-9290-020B-F07A-1E5170070C8C}"/>
              </a:ext>
            </a:extLst>
          </p:cNvPr>
          <p:cNvSpPr txBox="1"/>
          <p:nvPr/>
        </p:nvSpPr>
        <p:spPr>
          <a:xfrm>
            <a:off x="7899400" y="3098374"/>
            <a:ext cx="6845669" cy="5283626"/>
          </a:xfrm>
          <a:prstGeom prst="rect">
            <a:avLst/>
          </a:prstGeom>
          <a:noFill/>
        </p:spPr>
        <p:txBody>
          <a:bodyPr wrap="square" rtlCol="0">
            <a:spAutoFit/>
          </a:bodyPr>
          <a:lstStyle/>
          <a:p>
            <a:r>
              <a:rPr lang="en-US" sz="4267" b="1" kern="0" dirty="0">
                <a:solidFill>
                  <a:srgbClr val="2D427F"/>
                </a:solidFill>
                <a:latin typeface="Arial" panose="020B0604020202020204" pitchFamily="34" charset="0"/>
                <a:cs typeface="Arial" panose="020B0604020202020204" pitchFamily="34" charset="0"/>
              </a:rPr>
              <a:t>Trade-Offs:</a:t>
            </a:r>
          </a:p>
          <a:p>
            <a:endParaRPr lang="en-US" sz="1200" kern="0" dirty="0">
              <a:solidFill>
                <a:srgbClr val="2D427F"/>
              </a:solidFill>
              <a:latin typeface="Arial" panose="020B0604020202020204" pitchFamily="34" charset="0"/>
              <a:cs typeface="Arial" panose="020B0604020202020204" pitchFamily="34" charset="0"/>
            </a:endParaRPr>
          </a:p>
          <a:p>
            <a:pPr marL="609585" indent="-609585">
              <a:buFont typeface="Arial" panose="020B0604020202020204" pitchFamily="34" charset="0"/>
              <a:buChar char="•"/>
            </a:pPr>
            <a:r>
              <a:rPr lang="en-US" sz="3600" kern="0" dirty="0">
                <a:solidFill>
                  <a:srgbClr val="2D427F"/>
                </a:solidFill>
                <a:latin typeface="Arial" panose="020B0604020202020204" pitchFamily="34" charset="0"/>
                <a:cs typeface="Arial" panose="020B0604020202020204" pitchFamily="34" charset="0"/>
              </a:rPr>
              <a:t>Lose a community asset </a:t>
            </a:r>
          </a:p>
          <a:p>
            <a:pPr marL="609585" indent="-609585">
              <a:buFont typeface="Arial" panose="020B0604020202020204" pitchFamily="34" charset="0"/>
              <a:buChar char="•"/>
            </a:pPr>
            <a:endParaRPr lang="en-US" sz="3600" kern="0" dirty="0">
              <a:solidFill>
                <a:srgbClr val="2D427F"/>
              </a:solidFill>
              <a:latin typeface="Arial" panose="020B0604020202020204" pitchFamily="34" charset="0"/>
              <a:cs typeface="Arial" panose="020B0604020202020204" pitchFamily="34" charset="0"/>
            </a:endParaRPr>
          </a:p>
          <a:p>
            <a:pPr marL="609585" indent="-609585">
              <a:buFont typeface="Arial" panose="020B0604020202020204" pitchFamily="34" charset="0"/>
              <a:buChar char="•"/>
            </a:pPr>
            <a:r>
              <a:rPr lang="en-US" sz="3600" kern="0" dirty="0">
                <a:solidFill>
                  <a:srgbClr val="2D427F"/>
                </a:solidFill>
                <a:latin typeface="Arial" panose="020B0604020202020204" pitchFamily="34" charset="0"/>
                <a:cs typeface="Arial" panose="020B0604020202020204" pitchFamily="34" charset="0"/>
              </a:rPr>
              <a:t>Lose outdoor dining opportunity</a:t>
            </a:r>
          </a:p>
          <a:p>
            <a:pPr marL="609585" indent="-609585">
              <a:buFont typeface="Arial" panose="020B0604020202020204" pitchFamily="34" charset="0"/>
              <a:buChar char="•"/>
            </a:pPr>
            <a:endParaRPr lang="en-US" sz="3600" kern="0" dirty="0">
              <a:solidFill>
                <a:srgbClr val="2D427F"/>
              </a:solidFill>
              <a:latin typeface="Arial" panose="020B0604020202020204" pitchFamily="34" charset="0"/>
              <a:cs typeface="Arial" panose="020B0604020202020204" pitchFamily="34" charset="0"/>
            </a:endParaRPr>
          </a:p>
          <a:p>
            <a:pPr marL="609585" indent="-609585">
              <a:buFont typeface="Arial" panose="020B0604020202020204" pitchFamily="34" charset="0"/>
              <a:buChar char="•"/>
            </a:pPr>
            <a:r>
              <a:rPr lang="en-US" sz="3600" kern="0" dirty="0">
                <a:solidFill>
                  <a:srgbClr val="2D427F"/>
                </a:solidFill>
                <a:latin typeface="Arial" panose="020B0604020202020204" pitchFamily="34" charset="0"/>
                <a:cs typeface="Arial" panose="020B0604020202020204" pitchFamily="34" charset="0"/>
              </a:rPr>
              <a:t>Lose flexibility of using space</a:t>
            </a:r>
          </a:p>
          <a:p>
            <a:endParaRPr lang="en-US" sz="4267" kern="0" dirty="0">
              <a:solidFill>
                <a:srgbClr val="2D427F"/>
              </a:solidFill>
              <a:latin typeface="Arial" panose="020B0604020202020204" pitchFamily="34" charset="0"/>
              <a:cs typeface="Arial" panose="020B0604020202020204" pitchFamily="34" charset="0"/>
            </a:endParaRPr>
          </a:p>
          <a:p>
            <a:endParaRPr lang="en-US" sz="2400" dirty="0"/>
          </a:p>
        </p:txBody>
      </p:sp>
      <p:sp>
        <p:nvSpPr>
          <p:cNvPr id="7" name="Text Placeholder 6">
            <a:extLst>
              <a:ext uri="{FF2B5EF4-FFF2-40B4-BE49-F238E27FC236}">
                <a16:creationId xmlns:a16="http://schemas.microsoft.com/office/drawing/2014/main" id="{1089FEE8-553F-B464-BEDA-1860A512B248}"/>
              </a:ext>
            </a:extLst>
          </p:cNvPr>
          <p:cNvSpPr>
            <a:spLocks noGrp="1"/>
          </p:cNvSpPr>
          <p:nvPr>
            <p:ph type="body" sz="quarter" idx="11"/>
          </p:nvPr>
        </p:nvSpPr>
        <p:spPr>
          <a:xfrm>
            <a:off x="812800" y="3131792"/>
            <a:ext cx="7615583" cy="4780861"/>
          </a:xfrm>
        </p:spPr>
        <p:txBody>
          <a:bodyPr/>
          <a:lstStyle/>
          <a:p>
            <a:pPr marL="0" indent="0">
              <a:spcAft>
                <a:spcPts val="0"/>
              </a:spcAft>
              <a:buNone/>
            </a:pPr>
            <a:r>
              <a:rPr lang="en-US" sz="4267" b="1" dirty="0">
                <a:latin typeface="Arial" panose="020B0604020202020204" pitchFamily="34" charset="0"/>
                <a:cs typeface="Arial" panose="020B0604020202020204" pitchFamily="34" charset="0"/>
              </a:rPr>
              <a:t>Advantages:</a:t>
            </a:r>
          </a:p>
          <a:p>
            <a:pPr marL="0" indent="0">
              <a:spcAft>
                <a:spcPts val="0"/>
              </a:spcAft>
              <a:buNone/>
            </a:pPr>
            <a:endParaRPr lang="en-US" sz="1200" b="1" dirty="0">
              <a:latin typeface="Arial" panose="020B0604020202020204" pitchFamily="34" charset="0"/>
              <a:cs typeface="Arial" panose="020B0604020202020204" pitchFamily="34" charset="0"/>
            </a:endParaRPr>
          </a:p>
          <a:p>
            <a:pPr>
              <a:spcAft>
                <a:spcPts val="0"/>
              </a:spcAft>
              <a:buFont typeface="Arial" panose="020B0604020202020204" pitchFamily="34" charset="0"/>
              <a:buChar char="•"/>
            </a:pPr>
            <a:r>
              <a:rPr lang="en-US" sz="3600" dirty="0">
                <a:latin typeface="Arial" panose="020B0604020202020204" pitchFamily="34" charset="0"/>
                <a:cs typeface="Arial" panose="020B0604020202020204" pitchFamily="34" charset="0"/>
              </a:rPr>
              <a:t>No loss of parking</a:t>
            </a:r>
          </a:p>
          <a:p>
            <a:pPr>
              <a:spcAft>
                <a:spcPts val="0"/>
              </a:spcAft>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a:p>
            <a:pPr>
              <a:spcAft>
                <a:spcPts val="0"/>
              </a:spcAft>
              <a:buFont typeface="Arial" panose="020B0604020202020204" pitchFamily="34" charset="0"/>
              <a:buChar char="•"/>
            </a:pPr>
            <a:r>
              <a:rPr lang="en-US" sz="3600" dirty="0">
                <a:latin typeface="Arial" panose="020B0604020202020204" pitchFamily="34" charset="0"/>
                <a:cs typeface="Arial" panose="020B0604020202020204" pitchFamily="34" charset="0"/>
              </a:rPr>
              <a:t>No new impact on how motorists navigate the Downtown</a:t>
            </a:r>
          </a:p>
          <a:p>
            <a:pPr>
              <a:spcAft>
                <a:spcPts val="0"/>
              </a:spcAft>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a:p>
            <a:pPr>
              <a:spcAft>
                <a:spcPts val="0"/>
              </a:spcAft>
              <a:buFont typeface="Arial" panose="020B0604020202020204" pitchFamily="34" charset="0"/>
              <a:buChar char="•"/>
            </a:pPr>
            <a:r>
              <a:rPr lang="en-US" sz="3600" dirty="0">
                <a:latin typeface="Arial" panose="020B0604020202020204" pitchFamily="34" charset="0"/>
                <a:cs typeface="Arial" panose="020B0604020202020204" pitchFamily="34" charset="0"/>
              </a:rPr>
              <a:t>No user confusion </a:t>
            </a:r>
          </a:p>
          <a:p>
            <a:endParaRPr lang="en-US" dirty="0"/>
          </a:p>
        </p:txBody>
      </p:sp>
      <p:sp>
        <p:nvSpPr>
          <p:cNvPr id="3" name="Rectangle 2"/>
          <p:cNvSpPr/>
          <p:nvPr/>
        </p:nvSpPr>
        <p:spPr>
          <a:xfrm>
            <a:off x="5559775" y="1734979"/>
            <a:ext cx="5083443" cy="830997"/>
          </a:xfrm>
          <a:prstGeom prst="rect">
            <a:avLst/>
          </a:prstGeom>
        </p:spPr>
        <p:txBody>
          <a:bodyPr wrap="none">
            <a:spAutoFit/>
          </a:bodyPr>
          <a:lstStyle/>
          <a:p>
            <a:r>
              <a:rPr lang="en-US" sz="4800" b="1" dirty="0">
                <a:solidFill>
                  <a:srgbClr val="F9AC27"/>
                </a:solidFill>
                <a:latin typeface="Arial" panose="020B0604020202020204" pitchFamily="34" charset="0"/>
                <a:cs typeface="Arial" panose="020B0604020202020204" pitchFamily="34" charset="0"/>
              </a:rPr>
              <a:t>Pre-2020 Option</a:t>
            </a:r>
            <a:r>
              <a:rPr lang="en-US" sz="4800" dirty="0">
                <a:solidFill>
                  <a:srgbClr val="F9AC27"/>
                </a:solidFill>
                <a:latin typeface="Arial" panose="020B0604020202020204" pitchFamily="34" charset="0"/>
                <a:cs typeface="Arial" panose="020B0604020202020204" pitchFamily="34" charset="0"/>
              </a:rPr>
              <a:t> </a:t>
            </a:r>
            <a:endParaRPr lang="en-US" sz="4800" dirty="0"/>
          </a:p>
        </p:txBody>
      </p:sp>
    </p:spTree>
    <p:extLst>
      <p:ext uri="{BB962C8B-B14F-4D97-AF65-F5344CB8AC3E}">
        <p14:creationId xmlns:p14="http://schemas.microsoft.com/office/powerpoint/2010/main" val="2367938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979206"/>
            <a:ext cx="16256000" cy="1535394"/>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rgbClr val="002D6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txBox="1">
            <a:spLocks noGrp="1"/>
          </p:cNvSpPr>
          <p:nvPr>
            <p:ph type="body" idx="1"/>
          </p:nvPr>
        </p:nvSpPr>
        <p:spPr>
          <a:xfrm>
            <a:off x="698500" y="979206"/>
            <a:ext cx="14782800" cy="1354217"/>
          </a:xfrm>
          <a:prstGeom prst="rect">
            <a:avLst/>
          </a:prstGeom>
        </p:spPr>
        <p:txBody>
          <a:bodyPr vert="horz" wrap="square" lIns="0" tIns="0" rIns="0" bIns="0" rtlCol="0">
            <a:spAutoFit/>
          </a:bodyPr>
          <a:lstStyle/>
          <a:p>
            <a:pPr marL="12700" algn="ctr">
              <a:lnSpc>
                <a:spcPct val="100000"/>
              </a:lnSpc>
            </a:pPr>
            <a:r>
              <a:rPr lang="en-US" sz="8800" spc="40" dirty="0"/>
              <a:t>Pledge of Allegiance</a:t>
            </a:r>
            <a:endParaRPr sz="8800" spc="40" dirty="0"/>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70400" y="3276600"/>
            <a:ext cx="7620000" cy="4762500"/>
          </a:xfrm>
          <a:prstGeom prst="rect">
            <a:avLst/>
          </a:prstGeom>
        </p:spPr>
      </p:pic>
      <p:sp>
        <p:nvSpPr>
          <p:cNvPr id="2" name="TextBox 1">
            <a:extLst>
              <a:ext uri="{FF2B5EF4-FFF2-40B4-BE49-F238E27FC236}">
                <a16:creationId xmlns:a16="http://schemas.microsoft.com/office/drawing/2014/main" id="{9AEC822A-C8CA-4988-B49B-3890E94F9D32}"/>
              </a:ext>
            </a:extLst>
          </p:cNvPr>
          <p:cNvSpPr txBox="1"/>
          <p:nvPr/>
        </p:nvSpPr>
        <p:spPr>
          <a:xfrm>
            <a:off x="1221740" y="3626524"/>
            <a:ext cx="3238500" cy="4062651"/>
          </a:xfrm>
          <a:prstGeom prst="rect">
            <a:avLst/>
          </a:prstGeom>
          <a:noFill/>
        </p:spPr>
        <p:txBody>
          <a:bodyPr wrap="square" rtlCol="0">
            <a:spAutoFit/>
          </a:bodyPr>
          <a:lstStyle/>
          <a:p>
            <a:r>
              <a:rPr lang="en-US" sz="2400" b="1" i="0" dirty="0">
                <a:solidFill>
                  <a:srgbClr val="000000"/>
                </a:solidFill>
                <a:effectLst/>
                <a:latin typeface="arial" panose="020B0604020202020204" pitchFamily="34" charset="0"/>
              </a:rPr>
              <a:t>“I pledge allegiance to the flag of the United States of America, and to the republic for which it stands, one nation under God, indivisible, with liberty and justice for all.”</a:t>
            </a:r>
            <a:endParaRPr lang="en-US" sz="2400" dirty="0"/>
          </a:p>
          <a:p>
            <a:endParaRPr lang="en-US" dirty="0"/>
          </a:p>
        </p:txBody>
      </p:sp>
    </p:spTree>
    <p:extLst>
      <p:ext uri="{BB962C8B-B14F-4D97-AF65-F5344CB8AC3E}">
        <p14:creationId xmlns:p14="http://schemas.microsoft.com/office/powerpoint/2010/main" val="42320582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149" y="2888979"/>
            <a:ext cx="16256000" cy="4836887"/>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chemeClr val="tx2"/>
          </a:solidFill>
        </p:spPr>
        <p:txBody>
          <a:bodyPr wrap="square" lIns="0" tIns="0" rIns="0" bIns="0" rtlCol="0"/>
          <a:lstStyle/>
          <a:p>
            <a:pPr defTabSz="914377"/>
            <a:endParaRPr dirty="0">
              <a:solidFill>
                <a:prstClr val="black"/>
              </a:solidFill>
              <a:latin typeface="Calibri"/>
            </a:endParaRPr>
          </a:p>
        </p:txBody>
      </p:sp>
      <p:sp>
        <p:nvSpPr>
          <p:cNvPr id="5" name="object 5"/>
          <p:cNvSpPr txBox="1">
            <a:spLocks noGrp="1"/>
          </p:cNvSpPr>
          <p:nvPr>
            <p:ph type="body" idx="1"/>
          </p:nvPr>
        </p:nvSpPr>
        <p:spPr>
          <a:xfrm>
            <a:off x="730450" y="4572000"/>
            <a:ext cx="14782801" cy="1231106"/>
          </a:xfrm>
          <a:prstGeom prst="rect">
            <a:avLst/>
          </a:prstGeom>
        </p:spPr>
        <p:txBody>
          <a:bodyPr vert="horz" wrap="square" lIns="0" tIns="0" rIns="0" bIns="0" rtlCol="0">
            <a:spAutoFit/>
          </a:bodyPr>
          <a:lstStyle/>
          <a:p>
            <a:pPr marL="12700" algn="ctr"/>
            <a:r>
              <a:rPr lang="en-US" sz="8000" spc="135" dirty="0">
                <a:latin typeface="Arial" panose="020B0604020202020204" pitchFamily="34" charset="0"/>
                <a:cs typeface="Arial" panose="020B0604020202020204" pitchFamily="34" charset="0"/>
              </a:rPr>
              <a:t>Polling Exercise</a:t>
            </a:r>
            <a:endParaRPr lang="en-US" sz="800" spc="135"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A5217AB-9138-3BE4-899B-04C457CB6C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5966" y="322611"/>
            <a:ext cx="7157919" cy="2123892"/>
          </a:xfrm>
          <a:prstGeom prst="rect">
            <a:avLst/>
          </a:prstGeom>
        </p:spPr>
      </p:pic>
    </p:spTree>
    <p:extLst>
      <p:ext uri="{BB962C8B-B14F-4D97-AF65-F5344CB8AC3E}">
        <p14:creationId xmlns:p14="http://schemas.microsoft.com/office/powerpoint/2010/main" val="1020479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4D405A-93AF-6A1D-7A6C-63A808F8C071}"/>
              </a:ext>
            </a:extLst>
          </p:cNvPr>
          <p:cNvSpPr>
            <a:spLocks noGrp="1"/>
          </p:cNvSpPr>
          <p:nvPr>
            <p:ph type="body" idx="1"/>
          </p:nvPr>
        </p:nvSpPr>
        <p:spPr>
          <a:xfrm>
            <a:off x="3870501" y="372069"/>
            <a:ext cx="12106099" cy="820674"/>
          </a:xfrm>
        </p:spPr>
        <p:txBody>
          <a:bodyPr/>
          <a:lstStyle/>
          <a:p>
            <a:r>
              <a:rPr lang="en-US" sz="5333" dirty="0">
                <a:latin typeface="Arial" panose="020B0604020202020204" pitchFamily="34" charset="0"/>
              </a:rPr>
              <a:t>Laurel Street – </a:t>
            </a:r>
            <a:r>
              <a:rPr lang="en-US" sz="4800" dirty="0">
                <a:latin typeface="Arial" panose="020B0604020202020204" pitchFamily="34" charset="0"/>
              </a:rPr>
              <a:t>700 Block, 4 Options</a:t>
            </a:r>
          </a:p>
        </p:txBody>
      </p:sp>
      <p:sp>
        <p:nvSpPr>
          <p:cNvPr id="3" name="Text Placeholder 2">
            <a:extLst>
              <a:ext uri="{FF2B5EF4-FFF2-40B4-BE49-F238E27FC236}">
                <a16:creationId xmlns:a16="http://schemas.microsoft.com/office/drawing/2014/main" id="{CC8048BF-94DD-8A07-9DE2-D3A4FEA0AD70}"/>
              </a:ext>
            </a:extLst>
          </p:cNvPr>
          <p:cNvSpPr>
            <a:spLocks noGrp="1"/>
          </p:cNvSpPr>
          <p:nvPr>
            <p:ph type="body" sz="quarter" idx="11"/>
          </p:nvPr>
        </p:nvSpPr>
        <p:spPr>
          <a:xfrm>
            <a:off x="812800" y="1405575"/>
            <a:ext cx="15163800" cy="6509474"/>
          </a:xfrm>
        </p:spPr>
        <p:txBody>
          <a:bodyPr/>
          <a:lstStyle/>
          <a:p>
            <a:pPr marL="0" indent="0">
              <a:buNone/>
            </a:pPr>
            <a:endParaRPr lang="en-US" b="1" dirty="0">
              <a:latin typeface="Arial" panose="020B0604020202020204" pitchFamily="34" charset="0"/>
              <a:cs typeface="Arial" panose="020B0604020202020204" pitchFamily="34" charset="0"/>
            </a:endParaRPr>
          </a:p>
          <a:p>
            <a:pPr marL="457189" lvl="1" indent="0">
              <a:buNone/>
            </a:pPr>
            <a:r>
              <a:rPr lang="en-US" b="1" dirty="0">
                <a:solidFill>
                  <a:srgbClr val="F9AC27"/>
                </a:solidFill>
                <a:latin typeface="Arial" panose="020B0604020202020204" pitchFamily="34" charset="0"/>
                <a:cs typeface="Arial" panose="020B0604020202020204" pitchFamily="34" charset="0"/>
              </a:rPr>
              <a:t>Flexible Closure Option: </a:t>
            </a:r>
            <a:br>
              <a:rPr lang="en-US" b="1" dirty="0">
                <a:solidFill>
                  <a:srgbClr val="F9AC27"/>
                </a:solidFill>
                <a:latin typeface="Arial" panose="020B0604020202020204" pitchFamily="34" charset="0"/>
                <a:cs typeface="Arial" panose="020B0604020202020204" pitchFamily="34" charset="0"/>
              </a:rPr>
            </a:br>
            <a:r>
              <a:rPr lang="en-US" b="1" dirty="0">
                <a:solidFill>
                  <a:srgbClr val="F9AC27"/>
                </a:solidFill>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Temporary in nature, spruced up but removable</a:t>
            </a:r>
          </a:p>
          <a:p>
            <a:pPr marL="457189" lvl="1" indent="0">
              <a:buNone/>
            </a:pPr>
            <a:endParaRPr lang="en-US" sz="1600" b="1" dirty="0">
              <a:solidFill>
                <a:srgbClr val="F9AC27"/>
              </a:solidFill>
              <a:latin typeface="Arial" panose="020B0604020202020204" pitchFamily="34" charset="0"/>
              <a:cs typeface="Arial" panose="020B0604020202020204" pitchFamily="34" charset="0"/>
            </a:endParaRPr>
          </a:p>
          <a:p>
            <a:pPr marL="457189" lvl="1" indent="0">
              <a:buNone/>
            </a:pPr>
            <a:r>
              <a:rPr lang="en-US" b="1" dirty="0">
                <a:solidFill>
                  <a:srgbClr val="F9AC27"/>
                </a:solidFill>
                <a:latin typeface="Arial" panose="020B0604020202020204" pitchFamily="34" charset="0"/>
                <a:cs typeface="Arial" panose="020B0604020202020204" pitchFamily="34" charset="0"/>
              </a:rPr>
              <a:t>Widen Sidewalk Option: </a:t>
            </a:r>
            <a:br>
              <a:rPr lang="en-US" b="1" dirty="0">
                <a:solidFill>
                  <a:srgbClr val="F9AC27"/>
                </a:solidFill>
                <a:latin typeface="Arial" panose="020B0604020202020204" pitchFamily="34" charset="0"/>
                <a:cs typeface="Arial" panose="020B0604020202020204" pitchFamily="34" charset="0"/>
              </a:rPr>
            </a:br>
            <a:r>
              <a:rPr lang="en-US" b="1" dirty="0">
                <a:solidFill>
                  <a:srgbClr val="F9AC27"/>
                </a:solidFill>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Widen sidewalk, two travel lanes, parallel parking </a:t>
            </a:r>
          </a:p>
          <a:p>
            <a:pPr marL="457189" lvl="1" indent="0">
              <a:buNone/>
            </a:pPr>
            <a:endParaRPr lang="en-US" sz="1600" b="1" dirty="0">
              <a:solidFill>
                <a:srgbClr val="F9AC27"/>
              </a:solidFill>
              <a:latin typeface="Arial" panose="020B0604020202020204" pitchFamily="34" charset="0"/>
              <a:cs typeface="Arial" panose="020B0604020202020204" pitchFamily="34" charset="0"/>
            </a:endParaRPr>
          </a:p>
          <a:p>
            <a:pPr marL="457189" lvl="1" indent="0">
              <a:buNone/>
            </a:pPr>
            <a:r>
              <a:rPr lang="en-US" b="1" dirty="0">
                <a:solidFill>
                  <a:srgbClr val="F9AC27"/>
                </a:solidFill>
                <a:latin typeface="Arial" panose="020B0604020202020204" pitchFamily="34" charset="0"/>
                <a:cs typeface="Arial" panose="020B0604020202020204" pitchFamily="34" charset="0"/>
              </a:rPr>
              <a:t>Plaza Option: </a:t>
            </a:r>
            <a:br>
              <a:rPr lang="en-US" b="1" dirty="0">
                <a:solidFill>
                  <a:srgbClr val="F9AC27"/>
                </a:solidFill>
                <a:latin typeface="Arial" panose="020B0604020202020204" pitchFamily="34" charset="0"/>
                <a:cs typeface="Arial" panose="020B0604020202020204" pitchFamily="34" charset="0"/>
              </a:rPr>
            </a:br>
            <a:r>
              <a:rPr lang="en-US" b="1" dirty="0">
                <a:solidFill>
                  <a:srgbClr val="F9AC27"/>
                </a:solidFill>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Full Closure as Plaza Concept </a:t>
            </a:r>
          </a:p>
          <a:p>
            <a:pPr marL="457189" lvl="1" indent="0">
              <a:buNone/>
            </a:pPr>
            <a:endParaRPr lang="en-US" sz="1600" b="1" dirty="0">
              <a:solidFill>
                <a:srgbClr val="F9AC27"/>
              </a:solidFill>
              <a:latin typeface="Arial" panose="020B0604020202020204" pitchFamily="34" charset="0"/>
              <a:cs typeface="Arial" panose="020B0604020202020204" pitchFamily="34" charset="0"/>
            </a:endParaRPr>
          </a:p>
          <a:p>
            <a:pPr marL="457189" lvl="1" indent="0">
              <a:buNone/>
            </a:pPr>
            <a:r>
              <a:rPr lang="en-US" b="1" dirty="0">
                <a:solidFill>
                  <a:srgbClr val="F9AC27"/>
                </a:solidFill>
                <a:latin typeface="Arial" panose="020B0604020202020204" pitchFamily="34" charset="0"/>
                <a:cs typeface="Arial" panose="020B0604020202020204" pitchFamily="34" charset="0"/>
              </a:rPr>
              <a:t>Pre-2020 Option: </a:t>
            </a:r>
            <a:br>
              <a:rPr lang="en-US" b="1" dirty="0">
                <a:solidFill>
                  <a:srgbClr val="F9AC27"/>
                </a:solidFill>
                <a:latin typeface="Arial" panose="020B0604020202020204" pitchFamily="34" charset="0"/>
                <a:cs typeface="Arial" panose="020B0604020202020204" pitchFamily="34" charset="0"/>
              </a:rPr>
            </a:br>
            <a:r>
              <a:rPr lang="en-US" b="1" dirty="0">
                <a:solidFill>
                  <a:srgbClr val="F9AC27"/>
                </a:solidFill>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Eliminate Street Closure – open to cars as it was pre-pandemic</a:t>
            </a:r>
          </a:p>
        </p:txBody>
      </p:sp>
    </p:spTree>
    <p:extLst>
      <p:ext uri="{BB962C8B-B14F-4D97-AF65-F5344CB8AC3E}">
        <p14:creationId xmlns:p14="http://schemas.microsoft.com/office/powerpoint/2010/main" val="1072037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E3868A86-7646-9FA7-DAB8-B0651890629E}"/>
              </a:ext>
            </a:extLst>
          </p:cNvPr>
          <p:cNvSpPr txBox="1">
            <a:spLocks noGrp="1"/>
          </p:cNvSpPr>
          <p:nvPr>
            <p:ph type="body" idx="4294967295"/>
          </p:nvPr>
        </p:nvSpPr>
        <p:spPr>
          <a:xfrm>
            <a:off x="4292600" y="293688"/>
            <a:ext cx="11963400" cy="955675"/>
          </a:xfrm>
          <a:prstGeom prst="rect">
            <a:avLst/>
          </a:prstGeom>
        </p:spPr>
        <p:txBody>
          <a:bodyPr vert="horz" wrap="square" lIns="0" tIns="0" rIns="0" bIns="0" rtlCol="0">
            <a:spAutoFit/>
          </a:bodyPr>
          <a:lstStyle/>
          <a:p>
            <a:pPr marL="12700" algn="ctr">
              <a:lnSpc>
                <a:spcPct val="100000"/>
              </a:lnSpc>
            </a:pPr>
            <a:r>
              <a:rPr lang="en-US" sz="8800" spc="40" dirty="0"/>
              <a:t>DTAC Meeting Agenda </a:t>
            </a:r>
            <a:endParaRPr sz="8800" spc="40" dirty="0"/>
          </a:p>
        </p:txBody>
      </p:sp>
      <p:sp>
        <p:nvSpPr>
          <p:cNvPr id="8" name="object 3">
            <a:extLst>
              <a:ext uri="{FF2B5EF4-FFF2-40B4-BE49-F238E27FC236}">
                <a16:creationId xmlns:a16="http://schemas.microsoft.com/office/drawing/2014/main" id="{B0255F4B-47CB-9CBE-49A9-3786B5CD3641}"/>
              </a:ext>
            </a:extLst>
          </p:cNvPr>
          <p:cNvSpPr/>
          <p:nvPr/>
        </p:nvSpPr>
        <p:spPr>
          <a:xfrm>
            <a:off x="-6149" y="0"/>
            <a:ext cx="16256000" cy="1477018"/>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rgbClr val="1C335D"/>
          </a:solidFill>
        </p:spPr>
        <p:txBody>
          <a:bodyPr wrap="square" lIns="0" tIns="0" rIns="0" bIns="0" rtlCol="0"/>
          <a:lstStyle/>
          <a:p>
            <a:endParaRPr dirty="0"/>
          </a:p>
        </p:txBody>
      </p:sp>
      <p:sp>
        <p:nvSpPr>
          <p:cNvPr id="9" name="object 5">
            <a:extLst>
              <a:ext uri="{FF2B5EF4-FFF2-40B4-BE49-F238E27FC236}">
                <a16:creationId xmlns:a16="http://schemas.microsoft.com/office/drawing/2014/main" id="{27EAA904-D23B-5100-63F4-9088F3CF85CE}"/>
              </a:ext>
            </a:extLst>
          </p:cNvPr>
          <p:cNvSpPr txBox="1">
            <a:spLocks/>
          </p:cNvSpPr>
          <p:nvPr/>
        </p:nvSpPr>
        <p:spPr>
          <a:xfrm>
            <a:off x="0" y="251807"/>
            <a:ext cx="16249851" cy="1231106"/>
          </a:xfrm>
          <a:prstGeom prst="rect">
            <a:avLst/>
          </a:prstGeom>
        </p:spPr>
        <p:txBody>
          <a:bodyPr vert="horz" wrap="square" lIns="0" tIns="0" rIns="0" bIns="0" rtlCol="0">
            <a:spAutoFit/>
          </a:bodyPr>
          <a:lstStyle>
            <a:lvl1pPr marL="0">
              <a:defRPr sz="12600" b="1" i="0">
                <a:solidFill>
                  <a:schemeClr val="bg1"/>
                </a:solidFill>
                <a:latin typeface="Akzidenz-Grotesk Std Bold Cnd"/>
                <a:ea typeface="+mn-ea"/>
                <a:cs typeface="Akzidenz-Grotesk Std Bold Cn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gn="ctr"/>
            <a:r>
              <a:rPr lang="en-US" sz="6000" kern="0" spc="135" dirty="0">
                <a:latin typeface="Arial" panose="020B0604020202020204" pitchFamily="34" charset="0"/>
                <a:cs typeface="Arial" panose="020B0604020202020204" pitchFamily="34" charset="0"/>
              </a:rPr>
              <a:t>Participate in a Live Poll on Slido</a:t>
            </a:r>
            <a:r>
              <a:rPr lang="en-US" sz="7200" kern="0" spc="135" dirty="0">
                <a:latin typeface="Arial" panose="020B0604020202020204" pitchFamily="34" charset="0"/>
                <a:cs typeface="Arial" panose="020B0604020202020204" pitchFamily="34" charset="0"/>
              </a:rPr>
              <a:t>.com</a:t>
            </a:r>
          </a:p>
          <a:p>
            <a:pPr marL="12700" algn="ctr"/>
            <a:endParaRPr lang="en-US" sz="800" kern="0" spc="135" dirty="0">
              <a:solidFill>
                <a:srgbClr val="FFC000"/>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DA3AB33F-E0E7-D279-4B53-D93F988239CC}"/>
              </a:ext>
            </a:extLst>
          </p:cNvPr>
          <p:cNvCxnSpPr>
            <a:cxnSpLocks/>
          </p:cNvCxnSpPr>
          <p:nvPr/>
        </p:nvCxnSpPr>
        <p:spPr>
          <a:xfrm>
            <a:off x="7619806" y="3308842"/>
            <a:ext cx="0" cy="4648304"/>
          </a:xfrm>
          <a:prstGeom prst="line">
            <a:avLst/>
          </a:prstGeom>
          <a:ln w="28575">
            <a:solidFill>
              <a:srgbClr val="00377A"/>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9046AB8-C3EF-1ED8-F72F-A16CCB1F2CB0}"/>
              </a:ext>
            </a:extLst>
          </p:cNvPr>
          <p:cNvSpPr txBox="1"/>
          <p:nvPr/>
        </p:nvSpPr>
        <p:spPr>
          <a:xfrm>
            <a:off x="9537700" y="2374049"/>
            <a:ext cx="3687431" cy="646331"/>
          </a:xfrm>
          <a:prstGeom prst="rect">
            <a:avLst/>
          </a:prstGeom>
          <a:noFill/>
        </p:spPr>
        <p:txBody>
          <a:bodyPr wrap="square" rtlCol="0">
            <a:spAutoFit/>
          </a:bodyPr>
          <a:lstStyle/>
          <a:p>
            <a:pPr algn="ctr"/>
            <a:r>
              <a:rPr lang="en-US" sz="3600" b="1" dirty="0">
                <a:solidFill>
                  <a:srgbClr val="00377A"/>
                </a:solidFill>
                <a:latin typeface="Barlow Condensed ExtraBold" panose="00000906000000000000" pitchFamily="2" charset="0"/>
              </a:rPr>
              <a:t>OPTION 2: </a:t>
            </a:r>
          </a:p>
        </p:txBody>
      </p:sp>
      <p:pic>
        <p:nvPicPr>
          <p:cNvPr id="13" name="Picture 12" descr="A hand holding a cellphone in front of a computer screen&#10;&#10;Description automatically generated">
            <a:extLst>
              <a:ext uri="{FF2B5EF4-FFF2-40B4-BE49-F238E27FC236}">
                <a16:creationId xmlns:a16="http://schemas.microsoft.com/office/drawing/2014/main" id="{29E00E0C-59DC-22A8-F4D7-7B957EAEBC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557000" y="4408441"/>
            <a:ext cx="2216971" cy="1794704"/>
          </a:xfrm>
          <a:prstGeom prst="rect">
            <a:avLst/>
          </a:prstGeom>
        </p:spPr>
      </p:pic>
      <p:sp>
        <p:nvSpPr>
          <p:cNvPr id="15" name="TextBox 14">
            <a:extLst>
              <a:ext uri="{FF2B5EF4-FFF2-40B4-BE49-F238E27FC236}">
                <a16:creationId xmlns:a16="http://schemas.microsoft.com/office/drawing/2014/main" id="{7B66D3B4-1332-9D99-F135-162C0E40082A}"/>
              </a:ext>
            </a:extLst>
          </p:cNvPr>
          <p:cNvSpPr txBox="1"/>
          <p:nvPr/>
        </p:nvSpPr>
        <p:spPr>
          <a:xfrm>
            <a:off x="6573694" y="2900338"/>
            <a:ext cx="5200482" cy="830997"/>
          </a:xfrm>
          <a:prstGeom prst="rect">
            <a:avLst/>
          </a:prstGeom>
          <a:noFill/>
        </p:spPr>
        <p:txBody>
          <a:bodyPr wrap="square" rtlCol="0">
            <a:spAutoFit/>
          </a:bodyPr>
          <a:lstStyle/>
          <a:p>
            <a:pPr algn="ctr"/>
            <a:r>
              <a:rPr lang="en-US" sz="2400" dirty="0">
                <a:solidFill>
                  <a:schemeClr val="bg1"/>
                </a:solidFill>
                <a:latin typeface="Barlow Condensed" panose="00000506000000000000" pitchFamily="2" charset="0"/>
              </a:rPr>
              <a:t>Join via your smart phone by opening your camera app and scanning the survey QR code</a:t>
            </a:r>
          </a:p>
        </p:txBody>
      </p:sp>
      <p:sp>
        <p:nvSpPr>
          <p:cNvPr id="23" name="TextBox 22">
            <a:extLst>
              <a:ext uri="{FF2B5EF4-FFF2-40B4-BE49-F238E27FC236}">
                <a16:creationId xmlns:a16="http://schemas.microsoft.com/office/drawing/2014/main" id="{628F5A22-9026-B2C4-F464-F7BA03A14F1D}"/>
              </a:ext>
            </a:extLst>
          </p:cNvPr>
          <p:cNvSpPr txBox="1"/>
          <p:nvPr/>
        </p:nvSpPr>
        <p:spPr>
          <a:xfrm>
            <a:off x="2020371" y="2419913"/>
            <a:ext cx="3687431" cy="646331"/>
          </a:xfrm>
          <a:prstGeom prst="rect">
            <a:avLst/>
          </a:prstGeom>
          <a:noFill/>
        </p:spPr>
        <p:txBody>
          <a:bodyPr wrap="square" rtlCol="0">
            <a:spAutoFit/>
          </a:bodyPr>
          <a:lstStyle/>
          <a:p>
            <a:pPr algn="ctr"/>
            <a:r>
              <a:rPr lang="en-US" sz="3600" b="1" dirty="0">
                <a:solidFill>
                  <a:srgbClr val="00377A"/>
                </a:solidFill>
                <a:latin typeface="Barlow Condensed ExtraBold" panose="00000906000000000000" pitchFamily="2" charset="0"/>
              </a:rPr>
              <a:t>OPTION 1: </a:t>
            </a:r>
          </a:p>
        </p:txBody>
      </p:sp>
      <p:sp>
        <p:nvSpPr>
          <p:cNvPr id="25" name="TextBox 24">
            <a:extLst>
              <a:ext uri="{FF2B5EF4-FFF2-40B4-BE49-F238E27FC236}">
                <a16:creationId xmlns:a16="http://schemas.microsoft.com/office/drawing/2014/main" id="{22ED9C08-5117-596E-3A1C-238C60457BB6}"/>
              </a:ext>
            </a:extLst>
          </p:cNvPr>
          <p:cNvSpPr txBox="1"/>
          <p:nvPr/>
        </p:nvSpPr>
        <p:spPr>
          <a:xfrm>
            <a:off x="553341" y="3004535"/>
            <a:ext cx="6621493" cy="1077218"/>
          </a:xfrm>
          <a:prstGeom prst="rect">
            <a:avLst/>
          </a:prstGeom>
          <a:noFill/>
        </p:spPr>
        <p:txBody>
          <a:bodyPr wrap="square" rtlCol="0">
            <a:spAutoFit/>
          </a:bodyPr>
          <a:lstStyle/>
          <a:p>
            <a:pPr algn="ctr"/>
            <a:r>
              <a:rPr lang="en-US" sz="3200" dirty="0">
                <a:solidFill>
                  <a:srgbClr val="00377A"/>
                </a:solidFill>
                <a:latin typeface="Barlow Condensed" panose="00000506000000000000" pitchFamily="2" charset="0"/>
              </a:rPr>
              <a:t>Join via web browser by going to slido.com and typing in the event passcode: </a:t>
            </a:r>
            <a:r>
              <a:rPr lang="en-US" sz="3200" dirty="0">
                <a:solidFill>
                  <a:srgbClr val="00377A"/>
                </a:solidFill>
                <a:effectLst>
                  <a:outerShdw blurRad="38100" dist="38100" dir="2700000" algn="tl">
                    <a:srgbClr val="000000">
                      <a:alpha val="43137"/>
                    </a:srgbClr>
                  </a:outerShdw>
                </a:effectLst>
                <a:latin typeface="Inter"/>
              </a:rPr>
              <a:t>1793969</a:t>
            </a:r>
            <a:endParaRPr lang="en-US" sz="3200" dirty="0">
              <a:solidFill>
                <a:srgbClr val="00377A"/>
              </a:solidFill>
              <a:effectLst>
                <a:outerShdw blurRad="38100" dist="38100" dir="2700000" algn="tl">
                  <a:srgbClr val="000000">
                    <a:alpha val="43137"/>
                  </a:srgbClr>
                </a:outerShdw>
              </a:effectLst>
              <a:latin typeface="Barlow Condensed" panose="00000506000000000000" pitchFamily="2" charset="0"/>
            </a:endParaRPr>
          </a:p>
        </p:txBody>
      </p:sp>
      <p:sp>
        <p:nvSpPr>
          <p:cNvPr id="26" name="TextBox 25">
            <a:extLst>
              <a:ext uri="{FF2B5EF4-FFF2-40B4-BE49-F238E27FC236}">
                <a16:creationId xmlns:a16="http://schemas.microsoft.com/office/drawing/2014/main" id="{67ADF54A-A194-DDEF-6B05-D16621BDC079}"/>
              </a:ext>
            </a:extLst>
          </p:cNvPr>
          <p:cNvSpPr txBox="1"/>
          <p:nvPr/>
        </p:nvSpPr>
        <p:spPr>
          <a:xfrm>
            <a:off x="7856224" y="3047399"/>
            <a:ext cx="7114948" cy="1077218"/>
          </a:xfrm>
          <a:prstGeom prst="rect">
            <a:avLst/>
          </a:prstGeom>
          <a:noFill/>
        </p:spPr>
        <p:txBody>
          <a:bodyPr wrap="square" rtlCol="0">
            <a:spAutoFit/>
          </a:bodyPr>
          <a:lstStyle/>
          <a:p>
            <a:pPr algn="ctr"/>
            <a:r>
              <a:rPr lang="en-US" sz="3200" dirty="0">
                <a:solidFill>
                  <a:srgbClr val="00377A"/>
                </a:solidFill>
                <a:latin typeface="Barlow Condensed" panose="00000506000000000000" pitchFamily="2" charset="0"/>
              </a:rPr>
              <a:t>Join via your smart phone by opening your camera app and scanning the survey QR code</a:t>
            </a:r>
          </a:p>
        </p:txBody>
      </p:sp>
      <p:sp>
        <p:nvSpPr>
          <p:cNvPr id="27" name="TextBox 26">
            <a:extLst>
              <a:ext uri="{FF2B5EF4-FFF2-40B4-BE49-F238E27FC236}">
                <a16:creationId xmlns:a16="http://schemas.microsoft.com/office/drawing/2014/main" id="{6C64503D-6D14-04E2-19D2-E2F771908F13}"/>
              </a:ext>
            </a:extLst>
          </p:cNvPr>
          <p:cNvSpPr txBox="1"/>
          <p:nvPr/>
        </p:nvSpPr>
        <p:spPr>
          <a:xfrm>
            <a:off x="5003800" y="1566002"/>
            <a:ext cx="5944648" cy="707886"/>
          </a:xfrm>
          <a:prstGeom prst="rect">
            <a:avLst/>
          </a:prstGeom>
          <a:noFill/>
        </p:spPr>
        <p:txBody>
          <a:bodyPr wrap="square" rtlCol="0">
            <a:spAutoFit/>
          </a:bodyPr>
          <a:lstStyle/>
          <a:p>
            <a:r>
              <a:rPr lang="en-US" sz="4000" b="1" dirty="0">
                <a:solidFill>
                  <a:srgbClr val="00377A"/>
                </a:solidFill>
                <a:latin typeface="Barlow Condensed ExtraBold" panose="00000906000000000000" pitchFamily="2" charset="0"/>
              </a:rPr>
              <a:t>There are two ways to join:</a:t>
            </a:r>
          </a:p>
        </p:txBody>
      </p:sp>
      <p:pic>
        <p:nvPicPr>
          <p:cNvPr id="5" name="Picture 4">
            <a:extLst>
              <a:ext uri="{FF2B5EF4-FFF2-40B4-BE49-F238E27FC236}">
                <a16:creationId xmlns:a16="http://schemas.microsoft.com/office/drawing/2014/main" id="{9135EE58-DD58-F601-0392-CA80B54AB8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6192" y="4569273"/>
            <a:ext cx="6585712" cy="2508204"/>
          </a:xfrm>
          <a:prstGeom prst="rect">
            <a:avLst/>
          </a:prstGeom>
        </p:spPr>
      </p:pic>
      <p:sp>
        <p:nvSpPr>
          <p:cNvPr id="10" name="Rectangle 9">
            <a:extLst>
              <a:ext uri="{FF2B5EF4-FFF2-40B4-BE49-F238E27FC236}">
                <a16:creationId xmlns:a16="http://schemas.microsoft.com/office/drawing/2014/main" id="{09665C35-0A19-48BA-6C48-C1E648C79907}"/>
              </a:ext>
            </a:extLst>
          </p:cNvPr>
          <p:cNvSpPr/>
          <p:nvPr/>
        </p:nvSpPr>
        <p:spPr>
          <a:xfrm>
            <a:off x="2260600" y="4953000"/>
            <a:ext cx="3200400" cy="4572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07B83DD-C985-8DCF-5B62-3E58540DDE4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56600" y="4289529"/>
            <a:ext cx="26479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639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292FA8-1C93-AD4D-6412-7169A1627E4A}"/>
              </a:ext>
            </a:extLst>
          </p:cNvPr>
          <p:cNvSpPr>
            <a:spLocks noGrp="1"/>
          </p:cNvSpPr>
          <p:nvPr>
            <p:ph type="body" idx="1"/>
          </p:nvPr>
        </p:nvSpPr>
        <p:spPr/>
        <p:txBody>
          <a:bodyPr/>
          <a:lstStyle/>
          <a:p>
            <a:r>
              <a:rPr lang="en-US" dirty="0"/>
              <a:t>Tell us! </a:t>
            </a:r>
          </a:p>
        </p:txBody>
      </p:sp>
      <p:sp>
        <p:nvSpPr>
          <p:cNvPr id="3" name="Text Placeholder 2">
            <a:extLst>
              <a:ext uri="{FF2B5EF4-FFF2-40B4-BE49-F238E27FC236}">
                <a16:creationId xmlns:a16="http://schemas.microsoft.com/office/drawing/2014/main" id="{9E44BD49-5EF6-4526-CD8F-F294430DD280}"/>
              </a:ext>
            </a:extLst>
          </p:cNvPr>
          <p:cNvSpPr>
            <a:spLocks noGrp="1"/>
          </p:cNvSpPr>
          <p:nvPr>
            <p:ph type="body" sz="quarter" idx="11"/>
          </p:nvPr>
        </p:nvSpPr>
        <p:spPr>
          <a:xfrm>
            <a:off x="812800" y="1676400"/>
            <a:ext cx="14859000" cy="7109639"/>
          </a:xfrm>
        </p:spPr>
        <p:txBody>
          <a:bodyPr/>
          <a:lstStyle/>
          <a:p>
            <a:pPr>
              <a:spcAft>
                <a:spcPts val="600"/>
              </a:spcAft>
            </a:pPr>
            <a:r>
              <a:rPr lang="en-US" b="1" dirty="0"/>
              <a:t>Which is your preferred 700 block option? </a:t>
            </a:r>
          </a:p>
          <a:p>
            <a:pPr lvl="1"/>
            <a:r>
              <a:rPr lang="en-US" dirty="0"/>
              <a:t>Flexible Closure</a:t>
            </a:r>
          </a:p>
          <a:p>
            <a:pPr lvl="1"/>
            <a:r>
              <a:rPr lang="en-US" dirty="0"/>
              <a:t>Widened Sidewalk </a:t>
            </a:r>
          </a:p>
          <a:p>
            <a:pPr lvl="1"/>
            <a:r>
              <a:rPr lang="en-US" dirty="0"/>
              <a:t>Plaza Option</a:t>
            </a:r>
          </a:p>
          <a:p>
            <a:pPr lvl="1"/>
            <a:r>
              <a:rPr lang="en-US" dirty="0"/>
              <a:t>Pre-2020 Option </a:t>
            </a:r>
          </a:p>
          <a:p>
            <a:pPr marL="457200" lvl="1" indent="0">
              <a:buNone/>
            </a:pPr>
            <a:endParaRPr lang="en-US" sz="1200" dirty="0"/>
          </a:p>
          <a:p>
            <a:pPr>
              <a:spcAft>
                <a:spcPts val="600"/>
              </a:spcAft>
            </a:pPr>
            <a:r>
              <a:rPr lang="en-US" b="1" dirty="0"/>
              <a:t>I would go downtown more often </a:t>
            </a:r>
            <a:r>
              <a:rPr lang="en-US" dirty="0"/>
              <a:t>(select 2)</a:t>
            </a:r>
            <a:r>
              <a:rPr lang="en-US" b="1" dirty="0"/>
              <a:t>:</a:t>
            </a:r>
          </a:p>
          <a:p>
            <a:pPr lvl="1"/>
            <a:r>
              <a:rPr lang="en-US" dirty="0"/>
              <a:t>If there was a permanent plaza, public gathering spaces</a:t>
            </a:r>
          </a:p>
          <a:p>
            <a:pPr lvl="1"/>
            <a:r>
              <a:rPr lang="en-US" dirty="0"/>
              <a:t>If there were wider sidewalks with adjacent parking </a:t>
            </a:r>
          </a:p>
          <a:p>
            <a:pPr lvl="1"/>
            <a:r>
              <a:rPr lang="en-US" dirty="0"/>
              <a:t>If I could drive down the 700 block, like before 2020</a:t>
            </a:r>
          </a:p>
          <a:p>
            <a:pPr lvl="1"/>
            <a:r>
              <a:rPr lang="en-US" dirty="0"/>
              <a:t>For Farmer’s Market and special events</a:t>
            </a:r>
          </a:p>
          <a:p>
            <a:pPr lvl="1"/>
            <a:r>
              <a:rPr lang="en-US" dirty="0"/>
              <a:t>Other </a:t>
            </a:r>
          </a:p>
        </p:txBody>
      </p:sp>
    </p:spTree>
    <p:extLst>
      <p:ext uri="{BB962C8B-B14F-4D97-AF65-F5344CB8AC3E}">
        <p14:creationId xmlns:p14="http://schemas.microsoft.com/office/powerpoint/2010/main" val="1196040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292FA8-1C93-AD4D-6412-7169A1627E4A}"/>
              </a:ext>
            </a:extLst>
          </p:cNvPr>
          <p:cNvSpPr>
            <a:spLocks noGrp="1"/>
          </p:cNvSpPr>
          <p:nvPr>
            <p:ph type="body" idx="1"/>
          </p:nvPr>
        </p:nvSpPr>
        <p:spPr/>
        <p:txBody>
          <a:bodyPr/>
          <a:lstStyle/>
          <a:p>
            <a:r>
              <a:rPr lang="en-US" dirty="0"/>
              <a:t>Tell us! </a:t>
            </a:r>
          </a:p>
        </p:txBody>
      </p:sp>
      <p:sp>
        <p:nvSpPr>
          <p:cNvPr id="3" name="Text Placeholder 2">
            <a:extLst>
              <a:ext uri="{FF2B5EF4-FFF2-40B4-BE49-F238E27FC236}">
                <a16:creationId xmlns:a16="http://schemas.microsoft.com/office/drawing/2014/main" id="{9E44BD49-5EF6-4526-CD8F-F294430DD280}"/>
              </a:ext>
            </a:extLst>
          </p:cNvPr>
          <p:cNvSpPr>
            <a:spLocks noGrp="1"/>
          </p:cNvSpPr>
          <p:nvPr>
            <p:ph type="body" sz="quarter" idx="11"/>
          </p:nvPr>
        </p:nvSpPr>
        <p:spPr>
          <a:xfrm>
            <a:off x="584200" y="1524000"/>
            <a:ext cx="5715000" cy="6848029"/>
          </a:xfrm>
        </p:spPr>
        <p:txBody>
          <a:bodyPr/>
          <a:lstStyle/>
          <a:p>
            <a:pPr>
              <a:spcAft>
                <a:spcPts val="600"/>
              </a:spcAft>
            </a:pPr>
            <a:r>
              <a:rPr lang="en-US" b="1" dirty="0"/>
              <a:t>I would like to see more of the following in Downtown </a:t>
            </a:r>
            <a:r>
              <a:rPr lang="en-US" dirty="0"/>
              <a:t>(select all that apply):</a:t>
            </a:r>
            <a:r>
              <a:rPr lang="en-US" b="1" dirty="0"/>
              <a:t> </a:t>
            </a:r>
          </a:p>
          <a:p>
            <a:pPr lvl="1"/>
            <a:r>
              <a:rPr lang="en-US" dirty="0"/>
              <a:t>Outdoor dining</a:t>
            </a:r>
          </a:p>
          <a:p>
            <a:pPr lvl="1"/>
            <a:r>
              <a:rPr lang="en-US" dirty="0"/>
              <a:t>Street furnishings</a:t>
            </a:r>
          </a:p>
          <a:p>
            <a:pPr lvl="1"/>
            <a:r>
              <a:rPr lang="en-US" dirty="0"/>
              <a:t>Plazas</a:t>
            </a:r>
          </a:p>
          <a:p>
            <a:pPr lvl="1"/>
            <a:r>
              <a:rPr lang="en-US" dirty="0"/>
              <a:t>Public Art </a:t>
            </a:r>
          </a:p>
          <a:p>
            <a:pPr lvl="1"/>
            <a:r>
              <a:rPr lang="en-US" dirty="0"/>
              <a:t>Wayfinding</a:t>
            </a:r>
          </a:p>
          <a:p>
            <a:pPr lvl="1"/>
            <a:r>
              <a:rPr lang="en-US" dirty="0"/>
              <a:t>Street trees</a:t>
            </a:r>
          </a:p>
          <a:p>
            <a:pPr lvl="1"/>
            <a:r>
              <a:rPr lang="en-US" dirty="0"/>
              <a:t>Bicycle Parking</a:t>
            </a:r>
          </a:p>
          <a:p>
            <a:pPr lvl="1"/>
            <a:r>
              <a:rPr lang="en-US" dirty="0"/>
              <a:t>Other</a:t>
            </a:r>
          </a:p>
        </p:txBody>
      </p:sp>
      <p:sp>
        <p:nvSpPr>
          <p:cNvPr id="4" name="Text Placeholder 2">
            <a:extLst>
              <a:ext uri="{FF2B5EF4-FFF2-40B4-BE49-F238E27FC236}">
                <a16:creationId xmlns:a16="http://schemas.microsoft.com/office/drawing/2014/main" id="{1DC4A0FB-BFF0-5EBF-59AA-F4504BE5D8A3}"/>
              </a:ext>
            </a:extLst>
          </p:cNvPr>
          <p:cNvSpPr txBox="1">
            <a:spLocks/>
          </p:cNvSpPr>
          <p:nvPr/>
        </p:nvSpPr>
        <p:spPr>
          <a:xfrm>
            <a:off x="7899400" y="1528018"/>
            <a:ext cx="7391400" cy="6232475"/>
          </a:xfrm>
          <a:prstGeom prst="rect">
            <a:avLst/>
          </a:prstGeom>
        </p:spPr>
        <p:txBody>
          <a:bodyPr wrap="square" lIns="0" tIns="0" rIns="0" bIns="0">
            <a:spAutoFit/>
          </a:bodyPr>
          <a:lstStyle>
            <a:lvl1pPr marL="571500" indent="-571500">
              <a:spcAft>
                <a:spcPts val="1800"/>
              </a:spcAft>
              <a:buFont typeface="Wingdings" panose="05000000000000000000" pitchFamily="2" charset="2"/>
              <a:buChar char="v"/>
              <a:defRPr lang="en-US" sz="4000" b="0" i="0" kern="0" dirty="0" smtClean="0">
                <a:solidFill>
                  <a:srgbClr val="2D427F"/>
                </a:solidFill>
                <a:latin typeface="Barlow Condensed" panose="00000506000000000000" pitchFamily="2" charset="0"/>
                <a:ea typeface="+mn-ea"/>
                <a:cs typeface="+mn-cs"/>
              </a:defRPr>
            </a:lvl1pPr>
            <a:lvl2pPr marL="1028700" indent="-571500">
              <a:buFont typeface="Wingdings" panose="05000000000000000000" pitchFamily="2" charset="2"/>
              <a:buChar char="§"/>
              <a:defRPr lang="en-US" sz="4000" kern="0" dirty="0" smtClean="0">
                <a:solidFill>
                  <a:srgbClr val="2D427F"/>
                </a:solidFill>
                <a:latin typeface="Barlow Condensed" panose="00000506000000000000" pitchFamily="2" charset="0"/>
                <a:ea typeface="+mn-ea"/>
                <a:cs typeface="+mn-cs"/>
              </a:defRPr>
            </a:lvl2pPr>
            <a:lvl3pPr marL="1485900" indent="-571500">
              <a:buFont typeface="Wingdings" panose="05000000000000000000" pitchFamily="2" charset="2"/>
              <a:buChar char="§"/>
              <a:defRPr lang="en-US" sz="4000" kern="0" dirty="0" smtClean="0">
                <a:solidFill>
                  <a:srgbClr val="2D427F"/>
                </a:solidFill>
                <a:latin typeface="Barlow Condensed" panose="00000506000000000000" pitchFamily="2" charset="0"/>
                <a:ea typeface="+mn-ea"/>
                <a:cs typeface="+mn-cs"/>
              </a:defRPr>
            </a:lvl3pPr>
            <a:lvl4pPr marL="1943100" indent="-571500">
              <a:buFont typeface="Wingdings" panose="05000000000000000000" pitchFamily="2" charset="2"/>
              <a:buChar char="§"/>
              <a:defRPr lang="en-US" sz="4000" kern="0" dirty="0" smtClean="0">
                <a:solidFill>
                  <a:srgbClr val="2D427F"/>
                </a:solidFill>
                <a:latin typeface="Barlow Condensed" panose="00000506000000000000" pitchFamily="2" charset="0"/>
                <a:ea typeface="+mn-ea"/>
                <a:cs typeface="+mn-cs"/>
              </a:defRPr>
            </a:lvl4pPr>
            <a:lvl5pPr marL="2400300" indent="-571500">
              <a:buFont typeface="Wingdings" panose="05000000000000000000" pitchFamily="2" charset="2"/>
              <a:buChar char="§"/>
              <a:defRPr lang="en-US" sz="4000" kern="0" dirty="0">
                <a:solidFill>
                  <a:srgbClr val="2D427F"/>
                </a:solidFill>
                <a:latin typeface="Barlow Condensed" panose="00000506000000000000" pitchFamily="2" charset="0"/>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600"/>
              </a:spcAft>
            </a:pPr>
            <a:r>
              <a:rPr lang="en-US" b="1" dirty="0"/>
              <a:t>What types of programs or entertainment would you like to see downtown </a:t>
            </a:r>
            <a:r>
              <a:rPr lang="en-US" dirty="0"/>
              <a:t>(select all that apply):</a:t>
            </a:r>
            <a:r>
              <a:rPr lang="en-US" b="1" dirty="0"/>
              <a:t> </a:t>
            </a:r>
          </a:p>
          <a:p>
            <a:pPr lvl="1"/>
            <a:r>
              <a:rPr lang="en-US" dirty="0"/>
              <a:t>Music events</a:t>
            </a:r>
          </a:p>
          <a:p>
            <a:pPr lvl="1"/>
            <a:r>
              <a:rPr lang="en-US" dirty="0"/>
              <a:t>Kid friendly programs</a:t>
            </a:r>
          </a:p>
          <a:p>
            <a:pPr lvl="1"/>
            <a:r>
              <a:rPr lang="en-US" dirty="0"/>
              <a:t>Theater/Performance pop up events</a:t>
            </a:r>
          </a:p>
          <a:p>
            <a:pPr lvl="1"/>
            <a:r>
              <a:rPr lang="en-US" dirty="0"/>
              <a:t>Cultural or art exhibits</a:t>
            </a:r>
          </a:p>
          <a:p>
            <a:pPr lvl="1"/>
            <a:r>
              <a:rPr lang="en-US" dirty="0"/>
              <a:t>Movies on the plaza/square</a:t>
            </a:r>
          </a:p>
          <a:p>
            <a:pPr lvl="1"/>
            <a:r>
              <a:rPr lang="en-US" dirty="0"/>
              <a:t>Activities/yoga, tai chi, qi gong</a:t>
            </a:r>
          </a:p>
          <a:p>
            <a:pPr lvl="1"/>
            <a:r>
              <a:rPr lang="en-US" dirty="0"/>
              <a:t>Chess, backgammon, game night</a:t>
            </a:r>
          </a:p>
        </p:txBody>
      </p:sp>
    </p:spTree>
    <p:extLst>
      <p:ext uri="{BB962C8B-B14F-4D97-AF65-F5344CB8AC3E}">
        <p14:creationId xmlns:p14="http://schemas.microsoft.com/office/powerpoint/2010/main" val="4274426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149" y="2888979"/>
            <a:ext cx="16256000" cy="4836887"/>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chemeClr val="tx2"/>
          </a:solidFill>
        </p:spPr>
        <p:txBody>
          <a:bodyPr wrap="square" lIns="0" tIns="0" rIns="0" bIns="0" rtlCol="0"/>
          <a:lstStyle/>
          <a:p>
            <a:pPr defTabSz="914377"/>
            <a:endParaRPr dirty="0">
              <a:solidFill>
                <a:prstClr val="black"/>
              </a:solidFill>
              <a:latin typeface="Calibri"/>
            </a:endParaRPr>
          </a:p>
        </p:txBody>
      </p:sp>
      <p:sp>
        <p:nvSpPr>
          <p:cNvPr id="5" name="object 5"/>
          <p:cNvSpPr txBox="1">
            <a:spLocks noGrp="1"/>
          </p:cNvSpPr>
          <p:nvPr>
            <p:ph type="body" idx="1"/>
          </p:nvPr>
        </p:nvSpPr>
        <p:spPr>
          <a:xfrm>
            <a:off x="812800" y="4572000"/>
            <a:ext cx="14782801" cy="1231106"/>
          </a:xfrm>
          <a:prstGeom prst="rect">
            <a:avLst/>
          </a:prstGeom>
        </p:spPr>
        <p:txBody>
          <a:bodyPr vert="horz" wrap="square" lIns="0" tIns="0" rIns="0" bIns="0" rtlCol="0">
            <a:spAutoFit/>
          </a:bodyPr>
          <a:lstStyle/>
          <a:p>
            <a:pPr marL="12700" algn="ctr"/>
            <a:r>
              <a:rPr lang="en-US" sz="8000" spc="135" dirty="0">
                <a:latin typeface="Arial" panose="020B0604020202020204" pitchFamily="34" charset="0"/>
                <a:cs typeface="Arial" panose="020B0604020202020204" pitchFamily="34" charset="0"/>
              </a:rPr>
              <a:t>Discussion</a:t>
            </a:r>
            <a:endParaRPr lang="en-US" sz="800" spc="135"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A5217AB-9138-3BE4-899B-04C457CB6C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5966" y="322611"/>
            <a:ext cx="7157919" cy="2123892"/>
          </a:xfrm>
          <a:prstGeom prst="rect">
            <a:avLst/>
          </a:prstGeom>
        </p:spPr>
      </p:pic>
    </p:spTree>
    <p:extLst>
      <p:ext uri="{BB962C8B-B14F-4D97-AF65-F5344CB8AC3E}">
        <p14:creationId xmlns:p14="http://schemas.microsoft.com/office/powerpoint/2010/main" val="3542123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149" y="2888979"/>
            <a:ext cx="16256000" cy="4836887"/>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chemeClr val="tx2"/>
          </a:solidFill>
        </p:spPr>
        <p:txBody>
          <a:bodyPr wrap="square" lIns="0" tIns="0" rIns="0" bIns="0" rtlCol="0"/>
          <a:lstStyle/>
          <a:p>
            <a:pPr defTabSz="914377"/>
            <a:endParaRPr dirty="0">
              <a:solidFill>
                <a:prstClr val="black"/>
              </a:solidFill>
              <a:latin typeface="Calibri"/>
            </a:endParaRPr>
          </a:p>
        </p:txBody>
      </p:sp>
      <p:sp>
        <p:nvSpPr>
          <p:cNvPr id="5" name="object 5"/>
          <p:cNvSpPr txBox="1">
            <a:spLocks noGrp="1"/>
          </p:cNvSpPr>
          <p:nvPr>
            <p:ph type="body" idx="1"/>
          </p:nvPr>
        </p:nvSpPr>
        <p:spPr>
          <a:xfrm>
            <a:off x="0" y="4422468"/>
            <a:ext cx="16249851" cy="1231106"/>
          </a:xfrm>
          <a:prstGeom prst="rect">
            <a:avLst/>
          </a:prstGeom>
        </p:spPr>
        <p:txBody>
          <a:bodyPr vert="horz" wrap="square" lIns="0" tIns="0" rIns="0" bIns="0" rtlCol="0">
            <a:spAutoFit/>
          </a:bodyPr>
          <a:lstStyle/>
          <a:p>
            <a:pPr marL="12700" algn="ctr"/>
            <a:r>
              <a:rPr lang="en-US" sz="8000" spc="135" dirty="0">
                <a:latin typeface="Arial" panose="020B0604020202020204" pitchFamily="34" charset="0"/>
                <a:cs typeface="Arial" panose="020B0604020202020204" pitchFamily="34" charset="0"/>
              </a:rPr>
              <a:t>Public Space Elements</a:t>
            </a:r>
            <a:endParaRPr lang="en-US" sz="800" spc="135" dirty="0">
              <a:solidFill>
                <a:srgbClr val="FFC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A5217AB-9138-3BE4-899B-04C457CB6C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5966" y="322611"/>
            <a:ext cx="7157919" cy="2123892"/>
          </a:xfrm>
          <a:prstGeom prst="rect">
            <a:avLst/>
          </a:prstGeom>
        </p:spPr>
      </p:pic>
    </p:spTree>
    <p:extLst>
      <p:ext uri="{BB962C8B-B14F-4D97-AF65-F5344CB8AC3E}">
        <p14:creationId xmlns:p14="http://schemas.microsoft.com/office/powerpoint/2010/main" val="2363381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63C47B-17DC-BABB-2176-ECA98C5C90D3}"/>
              </a:ext>
            </a:extLst>
          </p:cNvPr>
          <p:cNvSpPr>
            <a:spLocks noGrp="1"/>
          </p:cNvSpPr>
          <p:nvPr>
            <p:ph type="body" idx="1"/>
          </p:nvPr>
        </p:nvSpPr>
        <p:spPr>
          <a:xfrm>
            <a:off x="3870501" y="372069"/>
            <a:ext cx="12106099" cy="820674"/>
          </a:xfrm>
        </p:spPr>
        <p:txBody>
          <a:bodyPr/>
          <a:lstStyle/>
          <a:p>
            <a:r>
              <a:rPr lang="en-US" sz="5333" dirty="0">
                <a:latin typeface="Arial" panose="020B0604020202020204" pitchFamily="34" charset="0"/>
              </a:rPr>
              <a:t>Public Spaces</a:t>
            </a:r>
          </a:p>
        </p:txBody>
      </p:sp>
      <p:sp>
        <p:nvSpPr>
          <p:cNvPr id="4" name="Text Placeholder 2">
            <a:extLst>
              <a:ext uri="{FF2B5EF4-FFF2-40B4-BE49-F238E27FC236}">
                <a16:creationId xmlns:a16="http://schemas.microsoft.com/office/drawing/2014/main" id="{7049FD86-BF42-3F50-C868-56B20575A818}"/>
              </a:ext>
            </a:extLst>
          </p:cNvPr>
          <p:cNvSpPr txBox="1">
            <a:spLocks/>
          </p:cNvSpPr>
          <p:nvPr/>
        </p:nvSpPr>
        <p:spPr>
          <a:xfrm>
            <a:off x="889000" y="1981200"/>
            <a:ext cx="14859000" cy="1436419"/>
          </a:xfrm>
          <a:prstGeom prst="rect">
            <a:avLst/>
          </a:prstGeom>
        </p:spPr>
        <p:txBody>
          <a:bodyPr wrap="square" lIns="0" tIns="0" rIns="0" bIns="0">
            <a:spAutoFit/>
          </a:bodyPr>
          <a:lstStyle>
            <a:lvl1pPr marL="428625" indent="-428625">
              <a:spcAft>
                <a:spcPts val="1350"/>
              </a:spcAft>
              <a:buFont typeface="Wingdings" panose="05000000000000000000" pitchFamily="2" charset="2"/>
              <a:buChar char="v"/>
              <a:defRPr lang="en-US" sz="3000" b="0" i="0" kern="0" dirty="0" smtClean="0">
                <a:solidFill>
                  <a:srgbClr val="2D427F"/>
                </a:solidFill>
                <a:latin typeface="Barlow Condensed" panose="00000506000000000000" pitchFamily="2" charset="0"/>
                <a:ea typeface="+mn-ea"/>
                <a:cs typeface="+mn-cs"/>
              </a:defRPr>
            </a:lvl1pPr>
            <a:lvl2pPr marL="771525" indent="-428625">
              <a:buFont typeface="Wingdings" panose="05000000000000000000" pitchFamily="2" charset="2"/>
              <a:buChar char="§"/>
              <a:defRPr lang="en-US" sz="3000" kern="0" dirty="0" smtClean="0">
                <a:solidFill>
                  <a:srgbClr val="2D427F"/>
                </a:solidFill>
                <a:latin typeface="Barlow Condensed" panose="00000506000000000000" pitchFamily="2" charset="0"/>
                <a:ea typeface="+mn-ea"/>
                <a:cs typeface="+mn-cs"/>
              </a:defRPr>
            </a:lvl2pPr>
            <a:lvl3pPr marL="1114425" indent="-428625">
              <a:buFont typeface="Wingdings" panose="05000000000000000000" pitchFamily="2" charset="2"/>
              <a:buChar char="§"/>
              <a:defRPr lang="en-US" sz="3000" kern="0" dirty="0" smtClean="0">
                <a:solidFill>
                  <a:srgbClr val="2D427F"/>
                </a:solidFill>
                <a:latin typeface="Barlow Condensed" panose="00000506000000000000" pitchFamily="2" charset="0"/>
                <a:ea typeface="+mn-ea"/>
                <a:cs typeface="+mn-cs"/>
              </a:defRPr>
            </a:lvl3pPr>
            <a:lvl4pPr marL="1457325" indent="-428625">
              <a:buFont typeface="Wingdings" panose="05000000000000000000" pitchFamily="2" charset="2"/>
              <a:buChar char="§"/>
              <a:defRPr lang="en-US" sz="3000" kern="0" dirty="0" smtClean="0">
                <a:solidFill>
                  <a:srgbClr val="2D427F"/>
                </a:solidFill>
                <a:latin typeface="Barlow Condensed" panose="00000506000000000000" pitchFamily="2" charset="0"/>
                <a:ea typeface="+mn-ea"/>
                <a:cs typeface="+mn-cs"/>
              </a:defRPr>
            </a:lvl4pPr>
            <a:lvl5pPr marL="1800225" indent="-428625">
              <a:buFont typeface="Wingdings" panose="05000000000000000000" pitchFamily="2" charset="2"/>
              <a:buChar char="§"/>
              <a:defRPr lang="en-US" sz="3000" kern="0" dirty="0">
                <a:solidFill>
                  <a:srgbClr val="2D427F"/>
                </a:solidFill>
                <a:latin typeface="Barlow Condensed" panose="00000506000000000000" pitchFamily="2" charset="0"/>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a:lstStyle>
          <a:p>
            <a:pPr lvl="1"/>
            <a:r>
              <a:rPr lang="en-US" sz="4667" dirty="0">
                <a:latin typeface="Arial" panose="020B0604020202020204" pitchFamily="34" charset="0"/>
                <a:cs typeface="Arial" panose="020B0604020202020204" pitchFamily="34" charset="0"/>
              </a:rPr>
              <a:t>Laurel/Wheeler Plaza </a:t>
            </a:r>
          </a:p>
          <a:p>
            <a:pPr lvl="1"/>
            <a:r>
              <a:rPr lang="en-US" sz="4667" dirty="0">
                <a:latin typeface="Arial" panose="020B0604020202020204" pitchFamily="34" charset="0"/>
                <a:cs typeface="Arial" panose="020B0604020202020204" pitchFamily="34" charset="0"/>
              </a:rPr>
              <a:t>Harrington Park</a:t>
            </a:r>
          </a:p>
        </p:txBody>
      </p:sp>
      <p:pic>
        <p:nvPicPr>
          <p:cNvPr id="3" name="Picture 2" descr="A screenshot of a map&#10;&#10;Description automatically generated with medium confidence">
            <a:extLst>
              <a:ext uri="{FF2B5EF4-FFF2-40B4-BE49-F238E27FC236}">
                <a16:creationId xmlns:a16="http://schemas.microsoft.com/office/drawing/2014/main" id="{076EF051-97B9-3668-FF14-2DF13F817F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962400"/>
            <a:ext cx="16098175" cy="4133459"/>
          </a:xfrm>
          <a:prstGeom prst="rect">
            <a:avLst/>
          </a:prstGeom>
        </p:spPr>
      </p:pic>
      <p:sp>
        <p:nvSpPr>
          <p:cNvPr id="5" name="Star: 5 Points 4">
            <a:extLst>
              <a:ext uri="{FF2B5EF4-FFF2-40B4-BE49-F238E27FC236}">
                <a16:creationId xmlns:a16="http://schemas.microsoft.com/office/drawing/2014/main" id="{3C5E8B03-51AF-7A69-5D07-40507D0364F1}"/>
              </a:ext>
            </a:extLst>
          </p:cNvPr>
          <p:cNvSpPr/>
          <p:nvPr/>
        </p:nvSpPr>
        <p:spPr>
          <a:xfrm>
            <a:off x="3327400" y="6808611"/>
            <a:ext cx="228600" cy="228600"/>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4B7AA986-9099-5F21-67B6-A87181833F68}"/>
              </a:ext>
            </a:extLst>
          </p:cNvPr>
          <p:cNvSpPr/>
          <p:nvPr/>
        </p:nvSpPr>
        <p:spPr>
          <a:xfrm>
            <a:off x="6146800" y="6553200"/>
            <a:ext cx="228600" cy="228600"/>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483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63C47B-17DC-BABB-2176-ECA98C5C90D3}"/>
              </a:ext>
            </a:extLst>
          </p:cNvPr>
          <p:cNvSpPr>
            <a:spLocks noGrp="1"/>
          </p:cNvSpPr>
          <p:nvPr>
            <p:ph type="body" idx="1"/>
          </p:nvPr>
        </p:nvSpPr>
        <p:spPr>
          <a:xfrm>
            <a:off x="3870501" y="372069"/>
            <a:ext cx="12106099" cy="820674"/>
          </a:xfrm>
        </p:spPr>
        <p:txBody>
          <a:bodyPr/>
          <a:lstStyle/>
          <a:p>
            <a:r>
              <a:rPr lang="en-US" sz="5333" dirty="0">
                <a:latin typeface="Arial" panose="020B0604020202020204" pitchFamily="34" charset="0"/>
              </a:rPr>
              <a:t>Laurel Plaza</a:t>
            </a:r>
          </a:p>
        </p:txBody>
      </p:sp>
      <p:pic>
        <p:nvPicPr>
          <p:cNvPr id="3" name="Picture 2">
            <a:extLst>
              <a:ext uri="{FF2B5EF4-FFF2-40B4-BE49-F238E27FC236}">
                <a16:creationId xmlns:a16="http://schemas.microsoft.com/office/drawing/2014/main" id="{AC1A0664-49FA-4A2C-1A06-50E31728CD3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8000" y="2819845"/>
            <a:ext cx="4778291" cy="4571555"/>
          </a:xfrm>
          <a:prstGeom prst="rect">
            <a:avLst/>
          </a:prstGeom>
        </p:spPr>
      </p:pic>
      <p:sp>
        <p:nvSpPr>
          <p:cNvPr id="5" name="TextBox 4">
            <a:extLst>
              <a:ext uri="{FF2B5EF4-FFF2-40B4-BE49-F238E27FC236}">
                <a16:creationId xmlns:a16="http://schemas.microsoft.com/office/drawing/2014/main" id="{E8683D93-3B89-39F7-34AE-DD98429BB2F7}"/>
              </a:ext>
            </a:extLst>
          </p:cNvPr>
          <p:cNvSpPr txBox="1"/>
          <p:nvPr/>
        </p:nvSpPr>
        <p:spPr>
          <a:xfrm>
            <a:off x="279400" y="1438455"/>
            <a:ext cx="16217604" cy="1405641"/>
          </a:xfrm>
          <a:prstGeom prst="rect">
            <a:avLst/>
          </a:prstGeom>
          <a:noFill/>
        </p:spPr>
        <p:txBody>
          <a:bodyPr wrap="square">
            <a:spAutoFit/>
          </a:bodyPr>
          <a:lstStyle/>
          <a:p>
            <a:pPr lvl="1"/>
            <a:r>
              <a:rPr lang="en-US" sz="4267" dirty="0">
                <a:solidFill>
                  <a:srgbClr val="2D427F"/>
                </a:solidFill>
                <a:latin typeface="Arial" panose="020B0604020202020204" pitchFamily="34" charset="0"/>
                <a:cs typeface="Arial" panose="020B0604020202020204" pitchFamily="34" charset="0"/>
              </a:rPr>
              <a:t>Retail/Restaurant Development with </a:t>
            </a:r>
          </a:p>
          <a:p>
            <a:pPr lvl="1"/>
            <a:r>
              <a:rPr lang="en-US" sz="4267" dirty="0">
                <a:solidFill>
                  <a:srgbClr val="2D427F"/>
                </a:solidFill>
                <a:latin typeface="Arial" panose="020B0604020202020204" pitchFamily="34" charset="0"/>
                <a:cs typeface="Arial" panose="020B0604020202020204" pitchFamily="34" charset="0"/>
              </a:rPr>
              <a:t>Smaller Plaza </a:t>
            </a:r>
          </a:p>
        </p:txBody>
      </p:sp>
      <p:sp>
        <p:nvSpPr>
          <p:cNvPr id="4" name="TextBox 3">
            <a:extLst>
              <a:ext uri="{FF2B5EF4-FFF2-40B4-BE49-F238E27FC236}">
                <a16:creationId xmlns:a16="http://schemas.microsoft.com/office/drawing/2014/main" id="{74CD7234-7CF8-160E-ECCE-2FD7D090AA87}"/>
              </a:ext>
            </a:extLst>
          </p:cNvPr>
          <p:cNvSpPr txBox="1"/>
          <p:nvPr/>
        </p:nvSpPr>
        <p:spPr>
          <a:xfrm>
            <a:off x="412242" y="7406710"/>
            <a:ext cx="3056357" cy="276999"/>
          </a:xfrm>
          <a:prstGeom prst="rect">
            <a:avLst/>
          </a:prstGeom>
          <a:noFill/>
        </p:spPr>
        <p:txBody>
          <a:bodyPr wrap="square" rtlCol="0">
            <a:spAutoFit/>
          </a:bodyPr>
          <a:lstStyle/>
          <a:p>
            <a:r>
              <a:rPr lang="en-US" sz="1200" dirty="0"/>
              <a:t>Source: City of San Carlos</a:t>
            </a:r>
          </a:p>
        </p:txBody>
      </p:sp>
      <p:pic>
        <p:nvPicPr>
          <p:cNvPr id="4098" name="Picture 7" descr="https://d2otqe5i83u7uf.cloudfront.net/assets/files/9131/hotel_cabana_sept_2021-0132.500x333-srcset.jpg">
            <a:extLst>
              <a:ext uri="{FF2B5EF4-FFF2-40B4-BE49-F238E27FC236}">
                <a16:creationId xmlns:a16="http://schemas.microsoft.com/office/drawing/2014/main" id="{5F78E9A6-2E9C-0C59-4B2E-00DED70D53E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65800" y="3783195"/>
            <a:ext cx="5486400" cy="365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s://d2otqe5i83u7uf.cloudfront.net/assets/files/9131/best_outdoor_event_venue_palo_alto_ca.500x333-srcset.jpg"/>
          <p:cNvPicPr/>
          <p:nvPr/>
        </p:nvPicPr>
        <p:blipFill>
          <a:blip r:embed="rId4">
            <a:extLst>
              <a:ext uri="{28A0092B-C50C-407E-A947-70E740481C1C}">
                <a14:useLocalDpi xmlns:a14="http://schemas.microsoft.com/office/drawing/2010/main"/>
              </a:ext>
            </a:extLst>
          </a:blip>
          <a:srcRect/>
          <a:stretch>
            <a:fillRect/>
          </a:stretch>
        </p:blipFill>
        <p:spPr bwMode="auto">
          <a:xfrm>
            <a:off x="10414000" y="1143000"/>
            <a:ext cx="4899111" cy="3276600"/>
          </a:xfrm>
          <a:prstGeom prst="rect">
            <a:avLst/>
          </a:prstGeom>
          <a:noFill/>
          <a:ln>
            <a:noFill/>
          </a:ln>
        </p:spPr>
      </p:pic>
      <p:sp>
        <p:nvSpPr>
          <p:cNvPr id="9" name="Rectangle 8"/>
          <p:cNvSpPr/>
          <p:nvPr/>
        </p:nvSpPr>
        <p:spPr>
          <a:xfrm>
            <a:off x="10415104" y="4388313"/>
            <a:ext cx="1195840" cy="276999"/>
          </a:xfrm>
          <a:prstGeom prst="rect">
            <a:avLst/>
          </a:prstGeom>
        </p:spPr>
        <p:txBody>
          <a:bodyPr wrap="none">
            <a:spAutoFit/>
          </a:bodyPr>
          <a:lstStyle/>
          <a:p>
            <a:r>
              <a:rPr lang="en-US" sz="1200" dirty="0"/>
              <a:t>Source: Al Savay</a:t>
            </a:r>
          </a:p>
        </p:txBody>
      </p:sp>
      <p:sp>
        <p:nvSpPr>
          <p:cNvPr id="6" name="Rectangle 5">
            <a:extLst>
              <a:ext uri="{FF2B5EF4-FFF2-40B4-BE49-F238E27FC236}">
                <a16:creationId xmlns:a16="http://schemas.microsoft.com/office/drawing/2014/main" id="{E7BFA5B4-D2FE-7B51-9D68-753FA93F568D}"/>
              </a:ext>
            </a:extLst>
          </p:cNvPr>
          <p:cNvSpPr/>
          <p:nvPr/>
        </p:nvSpPr>
        <p:spPr>
          <a:xfrm>
            <a:off x="5765800" y="7545209"/>
            <a:ext cx="1195840" cy="276999"/>
          </a:xfrm>
          <a:prstGeom prst="rect">
            <a:avLst/>
          </a:prstGeom>
        </p:spPr>
        <p:txBody>
          <a:bodyPr wrap="none">
            <a:spAutoFit/>
          </a:bodyPr>
          <a:lstStyle/>
          <a:p>
            <a:r>
              <a:rPr lang="en-US" sz="1200" dirty="0"/>
              <a:t>Source: Al Savay</a:t>
            </a:r>
          </a:p>
        </p:txBody>
      </p:sp>
    </p:spTree>
    <p:extLst>
      <p:ext uri="{BB962C8B-B14F-4D97-AF65-F5344CB8AC3E}">
        <p14:creationId xmlns:p14="http://schemas.microsoft.com/office/powerpoint/2010/main" val="3934712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63C47B-17DC-BABB-2176-ECA98C5C90D3}"/>
              </a:ext>
            </a:extLst>
          </p:cNvPr>
          <p:cNvSpPr>
            <a:spLocks noGrp="1"/>
          </p:cNvSpPr>
          <p:nvPr>
            <p:ph type="body" idx="1"/>
          </p:nvPr>
        </p:nvSpPr>
        <p:spPr>
          <a:xfrm>
            <a:off x="3870501" y="372069"/>
            <a:ext cx="12106099" cy="820674"/>
          </a:xfrm>
        </p:spPr>
        <p:txBody>
          <a:bodyPr/>
          <a:lstStyle/>
          <a:p>
            <a:r>
              <a:rPr lang="en-US" sz="5333" dirty="0">
                <a:latin typeface="Arial" panose="020B0604020202020204" pitchFamily="34" charset="0"/>
              </a:rPr>
              <a:t>Laurel Plaza</a:t>
            </a:r>
          </a:p>
        </p:txBody>
      </p:sp>
      <p:sp>
        <p:nvSpPr>
          <p:cNvPr id="5" name="TextBox 4">
            <a:extLst>
              <a:ext uri="{FF2B5EF4-FFF2-40B4-BE49-F238E27FC236}">
                <a16:creationId xmlns:a16="http://schemas.microsoft.com/office/drawing/2014/main" id="{7E247066-2612-55DB-7CE5-131E3ABC52BA}"/>
              </a:ext>
            </a:extLst>
          </p:cNvPr>
          <p:cNvSpPr txBox="1"/>
          <p:nvPr/>
        </p:nvSpPr>
        <p:spPr>
          <a:xfrm>
            <a:off x="4218524" y="1557466"/>
            <a:ext cx="6609872" cy="913007"/>
          </a:xfrm>
          <a:prstGeom prst="rect">
            <a:avLst/>
          </a:prstGeom>
          <a:noFill/>
        </p:spPr>
        <p:txBody>
          <a:bodyPr wrap="square">
            <a:spAutoFit/>
          </a:bodyPr>
          <a:lstStyle/>
          <a:p>
            <a:pPr lvl="1"/>
            <a:r>
              <a:rPr lang="en-US" sz="5333" dirty="0">
                <a:solidFill>
                  <a:srgbClr val="2D427F"/>
                </a:solidFill>
                <a:latin typeface="Arial" panose="020B0604020202020204" pitchFamily="34" charset="0"/>
                <a:cs typeface="Arial" panose="020B0604020202020204" pitchFamily="34" charset="0"/>
              </a:rPr>
              <a:t>Large Plaza Space</a:t>
            </a:r>
          </a:p>
        </p:txBody>
      </p:sp>
      <p:sp>
        <p:nvSpPr>
          <p:cNvPr id="4" name="TextBox 3">
            <a:extLst>
              <a:ext uri="{FF2B5EF4-FFF2-40B4-BE49-F238E27FC236}">
                <a16:creationId xmlns:a16="http://schemas.microsoft.com/office/drawing/2014/main" id="{B6601E0C-D532-C9B7-C89C-3D8C4C74CAEF}"/>
              </a:ext>
            </a:extLst>
          </p:cNvPr>
          <p:cNvSpPr txBox="1"/>
          <p:nvPr/>
        </p:nvSpPr>
        <p:spPr>
          <a:xfrm>
            <a:off x="12090400" y="2242250"/>
            <a:ext cx="2805344" cy="276999"/>
          </a:xfrm>
          <a:prstGeom prst="rect">
            <a:avLst/>
          </a:prstGeom>
          <a:noFill/>
        </p:spPr>
        <p:txBody>
          <a:bodyPr wrap="square" rtlCol="0">
            <a:spAutoFit/>
          </a:bodyPr>
          <a:lstStyle/>
          <a:p>
            <a:r>
              <a:rPr lang="en-US" sz="1200" dirty="0"/>
              <a:t>Source: Wheeler Plaza Conceptual Plans</a:t>
            </a:r>
          </a:p>
        </p:txBody>
      </p:sp>
      <p:sp>
        <p:nvSpPr>
          <p:cNvPr id="6" name="TextBox 5">
            <a:extLst>
              <a:ext uri="{FF2B5EF4-FFF2-40B4-BE49-F238E27FC236}">
                <a16:creationId xmlns:a16="http://schemas.microsoft.com/office/drawing/2014/main" id="{3F93D20E-8CF1-4DE7-9FFB-5829B44E71F3}"/>
              </a:ext>
            </a:extLst>
          </p:cNvPr>
          <p:cNvSpPr txBox="1"/>
          <p:nvPr/>
        </p:nvSpPr>
        <p:spPr>
          <a:xfrm>
            <a:off x="8205729" y="7773181"/>
            <a:ext cx="2805344" cy="276999"/>
          </a:xfrm>
          <a:prstGeom prst="rect">
            <a:avLst/>
          </a:prstGeom>
          <a:noFill/>
        </p:spPr>
        <p:txBody>
          <a:bodyPr wrap="square" rtlCol="0">
            <a:spAutoFit/>
          </a:bodyPr>
          <a:lstStyle/>
          <a:p>
            <a:r>
              <a:rPr lang="en-US" sz="1200" dirty="0"/>
              <a:t>Source: iStock</a:t>
            </a:r>
          </a:p>
        </p:txBody>
      </p:sp>
      <p:pic>
        <p:nvPicPr>
          <p:cNvPr id="8" name="Picture 7">
            <a:extLst>
              <a:ext uri="{FF2B5EF4-FFF2-40B4-BE49-F238E27FC236}">
                <a16:creationId xmlns:a16="http://schemas.microsoft.com/office/drawing/2014/main" id="{9479354A-53A9-0DF8-450D-F546DB9D92A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05729" y="2482414"/>
            <a:ext cx="7844192" cy="5227785"/>
          </a:xfrm>
          <a:prstGeom prst="rect">
            <a:avLst/>
          </a:prstGeom>
          <a:noFill/>
          <a:ln>
            <a:noFill/>
          </a:ln>
        </p:spPr>
      </p:pic>
      <p:pic>
        <p:nvPicPr>
          <p:cNvPr id="10" name="Picture 9">
            <a:extLst>
              <a:ext uri="{FF2B5EF4-FFF2-40B4-BE49-F238E27FC236}">
                <a16:creationId xmlns:a16="http://schemas.microsoft.com/office/drawing/2014/main" id="{3342FB01-117A-B86A-C3D9-5F7469CB516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604" b="1604"/>
          <a:stretch/>
        </p:blipFill>
        <p:spPr>
          <a:xfrm>
            <a:off x="12090400" y="0"/>
            <a:ext cx="3703083" cy="2230309"/>
          </a:xfrm>
          <a:prstGeom prst="rect">
            <a:avLst/>
          </a:prstGeom>
        </p:spPr>
      </p:pic>
      <p:pic>
        <p:nvPicPr>
          <p:cNvPr id="3075" name="Picture 8" descr="SanCarlosTV_6">
            <a:extLst>
              <a:ext uri="{FF2B5EF4-FFF2-40B4-BE49-F238E27FC236}">
                <a16:creationId xmlns:a16="http://schemas.microsoft.com/office/drawing/2014/main" id="{41CA0768-FA3B-C216-AF39-B8B066FEAD1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4987" y="2743200"/>
            <a:ext cx="7593013" cy="427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9C9A5B9-B4C3-5B4A-9989-5C9C7C479E9B}"/>
              </a:ext>
            </a:extLst>
          </p:cNvPr>
          <p:cNvSpPr/>
          <p:nvPr/>
        </p:nvSpPr>
        <p:spPr>
          <a:xfrm>
            <a:off x="526152" y="7051556"/>
            <a:ext cx="1195840" cy="276999"/>
          </a:xfrm>
          <a:prstGeom prst="rect">
            <a:avLst/>
          </a:prstGeom>
        </p:spPr>
        <p:txBody>
          <a:bodyPr wrap="none">
            <a:spAutoFit/>
          </a:bodyPr>
          <a:lstStyle/>
          <a:p>
            <a:r>
              <a:rPr lang="en-US" sz="1200" dirty="0"/>
              <a:t>Source: Al Savay</a:t>
            </a:r>
          </a:p>
        </p:txBody>
      </p:sp>
    </p:spTree>
    <p:extLst>
      <p:ext uri="{BB962C8B-B14F-4D97-AF65-F5344CB8AC3E}">
        <p14:creationId xmlns:p14="http://schemas.microsoft.com/office/powerpoint/2010/main" val="136217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979206"/>
            <a:ext cx="16256000" cy="1535394"/>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rgbClr val="002D6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txBox="1">
            <a:spLocks noGrp="1"/>
          </p:cNvSpPr>
          <p:nvPr>
            <p:ph type="body" idx="1"/>
          </p:nvPr>
        </p:nvSpPr>
        <p:spPr>
          <a:xfrm>
            <a:off x="508000" y="1069794"/>
            <a:ext cx="14782800" cy="2708434"/>
          </a:xfrm>
          <a:prstGeom prst="rect">
            <a:avLst/>
          </a:prstGeom>
        </p:spPr>
        <p:txBody>
          <a:bodyPr vert="horz" wrap="square" lIns="0" tIns="0" rIns="0" bIns="0" rtlCol="0">
            <a:spAutoFit/>
          </a:bodyPr>
          <a:lstStyle/>
          <a:p>
            <a:pPr marL="12700" algn="ctr" rtl="0"/>
            <a:r>
              <a:rPr lang="en-US" sz="8800" spc="40" dirty="0"/>
              <a:t>DTAC </a:t>
            </a:r>
            <a:r>
              <a:rPr lang="en-US" sz="8800" kern="1200" dirty="0">
                <a:latin typeface="Arial" panose="020B0604020202020204" pitchFamily="34" charset="0"/>
                <a:cs typeface="Arial" panose="020B0604020202020204" pitchFamily="34" charset="0"/>
              </a:rPr>
              <a:t>Attendance</a:t>
            </a:r>
          </a:p>
          <a:p>
            <a:pPr marL="12700" algn="ctr">
              <a:lnSpc>
                <a:spcPct val="100000"/>
              </a:lnSpc>
            </a:pPr>
            <a:endParaRPr lang="en-US" sz="8800" spc="40" dirty="0"/>
          </a:p>
        </p:txBody>
      </p:sp>
      <p:pic>
        <p:nvPicPr>
          <p:cNvPr id="4" name="Picture 3">
            <a:extLst>
              <a:ext uri="{FF2B5EF4-FFF2-40B4-BE49-F238E27FC236}">
                <a16:creationId xmlns:a16="http://schemas.microsoft.com/office/drawing/2014/main" id="{615B75AA-9C00-47D9-BC96-61E417DC25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000" y="2453819"/>
            <a:ext cx="7086600" cy="6080581"/>
          </a:xfrm>
          <a:prstGeom prst="rect">
            <a:avLst/>
          </a:prstGeom>
        </p:spPr>
      </p:pic>
      <p:pic>
        <p:nvPicPr>
          <p:cNvPr id="6" name="Picture 5">
            <a:extLst>
              <a:ext uri="{FF2B5EF4-FFF2-40B4-BE49-F238E27FC236}">
                <a16:creationId xmlns:a16="http://schemas.microsoft.com/office/drawing/2014/main" id="{C56CF826-EA6D-4D42-9CC9-751205BA52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67177" y="2453819"/>
            <a:ext cx="7581131" cy="6005903"/>
          </a:xfrm>
          <a:prstGeom prst="rect">
            <a:avLst/>
          </a:prstGeom>
        </p:spPr>
      </p:pic>
    </p:spTree>
    <p:extLst>
      <p:ext uri="{BB962C8B-B14F-4D97-AF65-F5344CB8AC3E}">
        <p14:creationId xmlns:p14="http://schemas.microsoft.com/office/powerpoint/2010/main" val="1883101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outdoor, grass, park&#10;&#10;Description automatically generated">
            <a:extLst>
              <a:ext uri="{FF2B5EF4-FFF2-40B4-BE49-F238E27FC236}">
                <a16:creationId xmlns:a16="http://schemas.microsoft.com/office/drawing/2014/main" id="{1A51FA4E-5F76-6733-37D2-AAAB50EE1C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16253" y="1981200"/>
            <a:ext cx="7108055" cy="6479557"/>
          </a:xfrm>
          <a:prstGeom prst="rect">
            <a:avLst/>
          </a:prstGeom>
        </p:spPr>
      </p:pic>
      <p:sp>
        <p:nvSpPr>
          <p:cNvPr id="2" name="Text Placeholder 1">
            <a:extLst>
              <a:ext uri="{FF2B5EF4-FFF2-40B4-BE49-F238E27FC236}">
                <a16:creationId xmlns:a16="http://schemas.microsoft.com/office/drawing/2014/main" id="{9363C47B-17DC-BABB-2176-ECA98C5C90D3}"/>
              </a:ext>
            </a:extLst>
          </p:cNvPr>
          <p:cNvSpPr>
            <a:spLocks noGrp="1"/>
          </p:cNvSpPr>
          <p:nvPr>
            <p:ph type="body" idx="1"/>
          </p:nvPr>
        </p:nvSpPr>
        <p:spPr>
          <a:xfrm>
            <a:off x="3870501" y="372069"/>
            <a:ext cx="12106099" cy="820674"/>
          </a:xfrm>
        </p:spPr>
        <p:txBody>
          <a:bodyPr/>
          <a:lstStyle/>
          <a:p>
            <a:r>
              <a:rPr lang="en-US" sz="5333" dirty="0">
                <a:latin typeface="Arial" panose="020B0604020202020204" pitchFamily="34" charset="0"/>
              </a:rPr>
              <a:t>Harrington Park Concepts </a:t>
            </a:r>
          </a:p>
        </p:txBody>
      </p:sp>
      <p:sp>
        <p:nvSpPr>
          <p:cNvPr id="4" name="Text Placeholder 2">
            <a:extLst>
              <a:ext uri="{FF2B5EF4-FFF2-40B4-BE49-F238E27FC236}">
                <a16:creationId xmlns:a16="http://schemas.microsoft.com/office/drawing/2014/main" id="{7049FD86-BF42-3F50-C868-56B20575A818}"/>
              </a:ext>
            </a:extLst>
          </p:cNvPr>
          <p:cNvSpPr txBox="1">
            <a:spLocks/>
          </p:cNvSpPr>
          <p:nvPr/>
        </p:nvSpPr>
        <p:spPr>
          <a:xfrm>
            <a:off x="895659" y="1981200"/>
            <a:ext cx="14859000" cy="2154629"/>
          </a:xfrm>
          <a:prstGeom prst="rect">
            <a:avLst/>
          </a:prstGeom>
        </p:spPr>
        <p:txBody>
          <a:bodyPr wrap="square" lIns="0" tIns="0" rIns="0" bIns="0">
            <a:spAutoFit/>
          </a:bodyPr>
          <a:lstStyle>
            <a:lvl1pPr marL="428625" indent="-428625">
              <a:spcAft>
                <a:spcPts val="1350"/>
              </a:spcAft>
              <a:buFont typeface="Wingdings" panose="05000000000000000000" pitchFamily="2" charset="2"/>
              <a:buChar char="v"/>
              <a:defRPr lang="en-US" sz="3000" b="0" i="0" kern="0" dirty="0" smtClean="0">
                <a:solidFill>
                  <a:srgbClr val="2D427F"/>
                </a:solidFill>
                <a:latin typeface="Barlow Condensed" panose="00000506000000000000" pitchFamily="2" charset="0"/>
                <a:ea typeface="+mn-ea"/>
                <a:cs typeface="+mn-cs"/>
              </a:defRPr>
            </a:lvl1pPr>
            <a:lvl2pPr marL="771525" indent="-428625">
              <a:buFont typeface="Wingdings" panose="05000000000000000000" pitchFamily="2" charset="2"/>
              <a:buChar char="§"/>
              <a:defRPr lang="en-US" sz="3000" kern="0" dirty="0" smtClean="0">
                <a:solidFill>
                  <a:srgbClr val="2D427F"/>
                </a:solidFill>
                <a:latin typeface="Barlow Condensed" panose="00000506000000000000" pitchFamily="2" charset="0"/>
                <a:ea typeface="+mn-ea"/>
                <a:cs typeface="+mn-cs"/>
              </a:defRPr>
            </a:lvl2pPr>
            <a:lvl3pPr marL="1114425" indent="-428625">
              <a:buFont typeface="Wingdings" panose="05000000000000000000" pitchFamily="2" charset="2"/>
              <a:buChar char="§"/>
              <a:defRPr lang="en-US" sz="3000" kern="0" dirty="0" smtClean="0">
                <a:solidFill>
                  <a:srgbClr val="2D427F"/>
                </a:solidFill>
                <a:latin typeface="Barlow Condensed" panose="00000506000000000000" pitchFamily="2" charset="0"/>
                <a:ea typeface="+mn-ea"/>
                <a:cs typeface="+mn-cs"/>
              </a:defRPr>
            </a:lvl3pPr>
            <a:lvl4pPr marL="1457325" indent="-428625">
              <a:buFont typeface="Wingdings" panose="05000000000000000000" pitchFamily="2" charset="2"/>
              <a:buChar char="§"/>
              <a:defRPr lang="en-US" sz="3000" kern="0" dirty="0" smtClean="0">
                <a:solidFill>
                  <a:srgbClr val="2D427F"/>
                </a:solidFill>
                <a:latin typeface="Barlow Condensed" panose="00000506000000000000" pitchFamily="2" charset="0"/>
                <a:ea typeface="+mn-ea"/>
                <a:cs typeface="+mn-cs"/>
              </a:defRPr>
            </a:lvl4pPr>
            <a:lvl5pPr marL="1800225" indent="-428625">
              <a:buFont typeface="Wingdings" panose="05000000000000000000" pitchFamily="2" charset="2"/>
              <a:buChar char="§"/>
              <a:defRPr lang="en-US" sz="3000" kern="0" dirty="0">
                <a:solidFill>
                  <a:srgbClr val="2D427F"/>
                </a:solidFill>
                <a:latin typeface="Barlow Condensed" panose="00000506000000000000" pitchFamily="2" charset="0"/>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a:lstStyle>
          <a:p>
            <a:pPr lvl="1"/>
            <a:r>
              <a:rPr lang="en-US" sz="4667" dirty="0">
                <a:latin typeface="Arial" panose="020B0604020202020204" pitchFamily="34" charset="0"/>
                <a:cs typeface="Arial" panose="020B0604020202020204" pitchFamily="34" charset="0"/>
              </a:rPr>
              <a:t>Park and Plaza</a:t>
            </a:r>
          </a:p>
          <a:p>
            <a:pPr lvl="1"/>
            <a:r>
              <a:rPr lang="en-US" sz="4667" dirty="0">
                <a:latin typeface="Arial" panose="020B0604020202020204" pitchFamily="34" charset="0"/>
                <a:cs typeface="Arial" panose="020B0604020202020204" pitchFamily="34" charset="0"/>
              </a:rPr>
              <a:t>All Plaza</a:t>
            </a:r>
          </a:p>
          <a:p>
            <a:pPr lvl="1"/>
            <a:r>
              <a:rPr lang="en-US" sz="4667" dirty="0">
                <a:latin typeface="Arial" panose="020B0604020202020204" pitchFamily="34" charset="0"/>
                <a:cs typeface="Arial" panose="020B0604020202020204" pitchFamily="34" charset="0"/>
              </a:rPr>
              <a:t>Music/stage</a:t>
            </a:r>
          </a:p>
        </p:txBody>
      </p:sp>
    </p:spTree>
    <p:extLst>
      <p:ext uri="{BB962C8B-B14F-4D97-AF65-F5344CB8AC3E}">
        <p14:creationId xmlns:p14="http://schemas.microsoft.com/office/powerpoint/2010/main" val="1001473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9138C7FC-4096-EE2B-C9DE-3C14BB6B00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1573" y="1279542"/>
            <a:ext cx="12214873" cy="4522256"/>
          </a:xfrm>
          <a:prstGeom prst="rect">
            <a:avLst/>
          </a:prstGeom>
        </p:spPr>
      </p:pic>
      <p:sp>
        <p:nvSpPr>
          <p:cNvPr id="2" name="Text Placeholder 1">
            <a:extLst>
              <a:ext uri="{FF2B5EF4-FFF2-40B4-BE49-F238E27FC236}">
                <a16:creationId xmlns:a16="http://schemas.microsoft.com/office/drawing/2014/main" id="{28E33605-DDC8-1D27-F137-0DDBF8633037}"/>
              </a:ext>
            </a:extLst>
          </p:cNvPr>
          <p:cNvSpPr>
            <a:spLocks noGrp="1"/>
          </p:cNvSpPr>
          <p:nvPr>
            <p:ph type="body" idx="1"/>
          </p:nvPr>
        </p:nvSpPr>
        <p:spPr>
          <a:xfrm>
            <a:off x="3870501" y="372070"/>
            <a:ext cx="12106099" cy="820674"/>
          </a:xfrm>
        </p:spPr>
        <p:txBody>
          <a:bodyPr/>
          <a:lstStyle/>
          <a:p>
            <a:r>
              <a:rPr lang="en-US" sz="5333" dirty="0">
                <a:latin typeface="Arial" panose="020B0604020202020204" pitchFamily="34" charset="0"/>
              </a:rPr>
              <a:t>Harrington Park – Park &amp; Plaza</a:t>
            </a:r>
          </a:p>
        </p:txBody>
      </p:sp>
      <p:pic>
        <p:nvPicPr>
          <p:cNvPr id="10" name="Picture 9">
            <a:extLst>
              <a:ext uri="{FF2B5EF4-FFF2-40B4-BE49-F238E27FC236}">
                <a16:creationId xmlns:a16="http://schemas.microsoft.com/office/drawing/2014/main" id="{8B727474-5B22-895C-74DA-02BB20DD3A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8697" y="5524035"/>
            <a:ext cx="5503497" cy="3638550"/>
          </a:xfrm>
          <a:prstGeom prst="rect">
            <a:avLst/>
          </a:prstGeom>
        </p:spPr>
      </p:pic>
      <p:pic>
        <p:nvPicPr>
          <p:cNvPr id="22" name="Picture 21" descr="A picture containing sky, outdoor, person, way&#10;&#10;Description automatically generated">
            <a:extLst>
              <a:ext uri="{FF2B5EF4-FFF2-40B4-BE49-F238E27FC236}">
                <a16:creationId xmlns:a16="http://schemas.microsoft.com/office/drawing/2014/main" id="{ECF5E31F-A622-5814-372C-A8733FEF91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42800" y="3987830"/>
            <a:ext cx="3881627" cy="5174756"/>
          </a:xfrm>
          <a:prstGeom prst="rect">
            <a:avLst/>
          </a:prstGeom>
        </p:spPr>
      </p:pic>
      <p:sp>
        <p:nvSpPr>
          <p:cNvPr id="3" name="Oval 2">
            <a:extLst>
              <a:ext uri="{FF2B5EF4-FFF2-40B4-BE49-F238E27FC236}">
                <a16:creationId xmlns:a16="http://schemas.microsoft.com/office/drawing/2014/main" id="{57093710-11F3-AF38-DD4E-8406351B21F7}"/>
              </a:ext>
            </a:extLst>
          </p:cNvPr>
          <p:cNvSpPr/>
          <p:nvPr/>
        </p:nvSpPr>
        <p:spPr>
          <a:xfrm>
            <a:off x="8813800" y="2847174"/>
            <a:ext cx="685800" cy="381000"/>
          </a:xfrm>
          <a:prstGeom prst="ellipse">
            <a:avLst/>
          </a:prstGeom>
          <a:solidFill>
            <a:srgbClr val="C8A267"/>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B52F9E8-EA03-2C66-4661-11285B02A8EE}"/>
              </a:ext>
            </a:extLst>
          </p:cNvPr>
          <p:cNvSpPr/>
          <p:nvPr/>
        </p:nvSpPr>
        <p:spPr>
          <a:xfrm>
            <a:off x="9120149" y="3100468"/>
            <a:ext cx="571500" cy="381000"/>
          </a:xfrm>
          <a:prstGeom prst="ellipse">
            <a:avLst/>
          </a:prstGeom>
          <a:solidFill>
            <a:srgbClr val="C8A267"/>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9C88DB-C086-B4CB-894D-A0100C90470B}"/>
              </a:ext>
            </a:extLst>
          </p:cNvPr>
          <p:cNvSpPr/>
          <p:nvPr/>
        </p:nvSpPr>
        <p:spPr>
          <a:xfrm>
            <a:off x="7366000" y="3832483"/>
            <a:ext cx="533400" cy="358517"/>
          </a:xfrm>
          <a:prstGeom prst="ellipse">
            <a:avLst/>
          </a:prstGeom>
          <a:solidFill>
            <a:srgbClr val="C8A267"/>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F11527-E880-DFCC-3B29-204021AE69E8}"/>
              </a:ext>
            </a:extLst>
          </p:cNvPr>
          <p:cNvSpPr/>
          <p:nvPr/>
        </p:nvSpPr>
        <p:spPr>
          <a:xfrm>
            <a:off x="7594600" y="4319742"/>
            <a:ext cx="642744" cy="480858"/>
          </a:xfrm>
          <a:prstGeom prst="ellipse">
            <a:avLst/>
          </a:prstGeom>
          <a:solidFill>
            <a:srgbClr val="C8A267"/>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46F2AA7-B57C-6C86-A119-7E5BFD51A7FB}"/>
              </a:ext>
            </a:extLst>
          </p:cNvPr>
          <p:cNvSpPr/>
          <p:nvPr/>
        </p:nvSpPr>
        <p:spPr>
          <a:xfrm>
            <a:off x="10033000" y="3987830"/>
            <a:ext cx="642744" cy="358517"/>
          </a:xfrm>
          <a:prstGeom prst="ellipse">
            <a:avLst/>
          </a:prstGeom>
          <a:solidFill>
            <a:srgbClr val="C8A267"/>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Diagram&#10;&#10;Description automatically generated">
            <a:extLst>
              <a:ext uri="{FF2B5EF4-FFF2-40B4-BE49-F238E27FC236}">
                <a16:creationId xmlns:a16="http://schemas.microsoft.com/office/drawing/2014/main" id="{6FC62799-6D4A-09AB-F3EC-F46B39C60CB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28717" y="5638800"/>
            <a:ext cx="4589483" cy="3172276"/>
          </a:xfrm>
          <a:prstGeom prst="rect">
            <a:avLst/>
          </a:prstGeom>
        </p:spPr>
      </p:pic>
    </p:spTree>
    <p:extLst>
      <p:ext uri="{BB962C8B-B14F-4D97-AF65-F5344CB8AC3E}">
        <p14:creationId xmlns:p14="http://schemas.microsoft.com/office/powerpoint/2010/main" val="2897751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fountain&#10;&#10;Description automatically generated with medium confidence">
            <a:extLst>
              <a:ext uri="{FF2B5EF4-FFF2-40B4-BE49-F238E27FC236}">
                <a16:creationId xmlns:a16="http://schemas.microsoft.com/office/drawing/2014/main" id="{DBC18DAC-5261-A4F4-713D-290A3B89ED5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46662" y="5471986"/>
            <a:ext cx="2801789" cy="3323186"/>
          </a:xfrm>
          <a:prstGeom prst="rect">
            <a:avLst/>
          </a:prstGeom>
        </p:spPr>
      </p:pic>
      <p:pic>
        <p:nvPicPr>
          <p:cNvPr id="8" name="Picture 7" descr="Diagram, engineering drawing&#10;&#10;Description automatically generated">
            <a:extLst>
              <a:ext uri="{FF2B5EF4-FFF2-40B4-BE49-F238E27FC236}">
                <a16:creationId xmlns:a16="http://schemas.microsoft.com/office/drawing/2014/main" id="{EFA90E20-6E64-8DA6-BA6A-FDD788B901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1800" y="1524000"/>
            <a:ext cx="12106099" cy="3921339"/>
          </a:xfrm>
          <a:prstGeom prst="rect">
            <a:avLst/>
          </a:prstGeom>
        </p:spPr>
      </p:pic>
      <p:sp>
        <p:nvSpPr>
          <p:cNvPr id="2" name="Text Placeholder 1">
            <a:extLst>
              <a:ext uri="{FF2B5EF4-FFF2-40B4-BE49-F238E27FC236}">
                <a16:creationId xmlns:a16="http://schemas.microsoft.com/office/drawing/2014/main" id="{28E33605-DDC8-1D27-F137-0DDBF8633037}"/>
              </a:ext>
            </a:extLst>
          </p:cNvPr>
          <p:cNvSpPr>
            <a:spLocks noGrp="1"/>
          </p:cNvSpPr>
          <p:nvPr>
            <p:ph type="body" idx="1"/>
          </p:nvPr>
        </p:nvSpPr>
        <p:spPr>
          <a:xfrm>
            <a:off x="3870501" y="372070"/>
            <a:ext cx="12106099" cy="820674"/>
          </a:xfrm>
        </p:spPr>
        <p:txBody>
          <a:bodyPr/>
          <a:lstStyle/>
          <a:p>
            <a:r>
              <a:rPr lang="en-US" sz="5333" dirty="0">
                <a:latin typeface="Arial" panose="020B0604020202020204" pitchFamily="34" charset="0"/>
              </a:rPr>
              <a:t>Harrington Park – All Plaza</a:t>
            </a:r>
          </a:p>
        </p:txBody>
      </p:sp>
      <p:pic>
        <p:nvPicPr>
          <p:cNvPr id="6" name="Picture 5" descr="Diagram, engineering drawing&#10;&#10;Description automatically generated">
            <a:extLst>
              <a:ext uri="{FF2B5EF4-FFF2-40B4-BE49-F238E27FC236}">
                <a16:creationId xmlns:a16="http://schemas.microsoft.com/office/drawing/2014/main" id="{2C31DF5F-0576-3F8B-0F76-AE1462E77F5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1800" y="5672458"/>
            <a:ext cx="4310859" cy="2787588"/>
          </a:xfrm>
          <a:prstGeom prst="rect">
            <a:avLst/>
          </a:prstGeom>
        </p:spPr>
      </p:pic>
      <p:pic>
        <p:nvPicPr>
          <p:cNvPr id="4" name="Picture 3">
            <a:extLst>
              <a:ext uri="{FF2B5EF4-FFF2-40B4-BE49-F238E27FC236}">
                <a16:creationId xmlns:a16="http://schemas.microsoft.com/office/drawing/2014/main" id="{16A03D9A-ED4C-359C-5F1B-6734C5BAAE65}"/>
              </a:ext>
            </a:extLst>
          </p:cNvPr>
          <p:cNvPicPr>
            <a:picLocks noChangeAspect="1"/>
          </p:cNvPicPr>
          <p:nvPr/>
        </p:nvPicPr>
        <p:blipFill>
          <a:blip r:embed="rId5"/>
          <a:stretch>
            <a:fillRect/>
          </a:stretch>
        </p:blipFill>
        <p:spPr>
          <a:xfrm>
            <a:off x="584200" y="1751119"/>
            <a:ext cx="400050" cy="173355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AC737C7-EAE4-B789-0CC7-3960D628BD3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12590226" y="1745905"/>
            <a:ext cx="3581401" cy="3191346"/>
          </a:xfrm>
          <a:prstGeom prst="rect">
            <a:avLst/>
          </a:prstGeom>
        </p:spPr>
      </p:pic>
      <p:pic>
        <p:nvPicPr>
          <p:cNvPr id="3" name="Picture 2" descr="Stonecrest Shopping Center looked to SCOPE to provide plaza designs that would enhance two unique outdoor spaces. This image showcases the additional seating, landscaping and creative brick and concrete patterned flooring.">
            <a:extLst>
              <a:ext uri="{FF2B5EF4-FFF2-40B4-BE49-F238E27FC236}">
                <a16:creationId xmlns:a16="http://schemas.microsoft.com/office/drawing/2014/main" id="{5C804660-59AB-3BDC-230A-A9B92F66A21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bwMode="auto">
          <a:xfrm>
            <a:off x="9809339" y="5490412"/>
            <a:ext cx="5762978" cy="3286332"/>
          </a:xfrm>
          <a:prstGeom prst="rect">
            <a:avLst/>
          </a:prstGeom>
          <a:noFill/>
          <a:ln>
            <a:noFill/>
          </a:ln>
        </p:spPr>
      </p:pic>
    </p:spTree>
    <p:extLst>
      <p:ext uri="{BB962C8B-B14F-4D97-AF65-F5344CB8AC3E}">
        <p14:creationId xmlns:p14="http://schemas.microsoft.com/office/powerpoint/2010/main" val="3305890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8B3D27-84EB-70EA-ADB5-5F11C27C72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33441" y="5867400"/>
            <a:ext cx="4809759" cy="3026140"/>
          </a:xfrm>
          <a:prstGeom prst="rect">
            <a:avLst/>
          </a:prstGeom>
        </p:spPr>
      </p:pic>
      <p:pic>
        <p:nvPicPr>
          <p:cNvPr id="10" name="Picture 9">
            <a:extLst>
              <a:ext uri="{FF2B5EF4-FFF2-40B4-BE49-F238E27FC236}">
                <a16:creationId xmlns:a16="http://schemas.microsoft.com/office/drawing/2014/main" id="{24CCA360-11DB-9043-F0C5-F685CB2C07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6800" y="5831618"/>
            <a:ext cx="4130272" cy="3097704"/>
          </a:xfrm>
          <a:prstGeom prst="rect">
            <a:avLst/>
          </a:prstGeom>
        </p:spPr>
      </p:pic>
      <p:pic>
        <p:nvPicPr>
          <p:cNvPr id="6" name="Picture 5" descr="Diagram&#10;&#10;Description automatically generated">
            <a:extLst>
              <a:ext uri="{FF2B5EF4-FFF2-40B4-BE49-F238E27FC236}">
                <a16:creationId xmlns:a16="http://schemas.microsoft.com/office/drawing/2014/main" id="{8C7C6A78-47FA-81D5-8E91-863AF972D2E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5771" y="1409511"/>
            <a:ext cx="12877800" cy="4994713"/>
          </a:xfrm>
          <a:prstGeom prst="rect">
            <a:avLst/>
          </a:prstGeom>
        </p:spPr>
      </p:pic>
      <p:sp>
        <p:nvSpPr>
          <p:cNvPr id="2" name="Text Placeholder 1">
            <a:extLst>
              <a:ext uri="{FF2B5EF4-FFF2-40B4-BE49-F238E27FC236}">
                <a16:creationId xmlns:a16="http://schemas.microsoft.com/office/drawing/2014/main" id="{28E33605-DDC8-1D27-F137-0DDBF8633037}"/>
              </a:ext>
            </a:extLst>
          </p:cNvPr>
          <p:cNvSpPr>
            <a:spLocks noGrp="1"/>
          </p:cNvSpPr>
          <p:nvPr>
            <p:ph type="body" idx="1"/>
          </p:nvPr>
        </p:nvSpPr>
        <p:spPr>
          <a:xfrm>
            <a:off x="3870501" y="372070"/>
            <a:ext cx="12106099" cy="820674"/>
          </a:xfrm>
        </p:spPr>
        <p:txBody>
          <a:bodyPr/>
          <a:lstStyle/>
          <a:p>
            <a:r>
              <a:rPr lang="en-US" sz="5333" dirty="0">
                <a:latin typeface="Arial" panose="020B0604020202020204" pitchFamily="34" charset="0"/>
              </a:rPr>
              <a:t>Harrington Park – Music/Stage</a:t>
            </a:r>
          </a:p>
        </p:txBody>
      </p:sp>
      <p:pic>
        <p:nvPicPr>
          <p:cNvPr id="7" name="Picture 6" descr="Diagram&#10;&#10;Description automatically generated">
            <a:extLst>
              <a:ext uri="{FF2B5EF4-FFF2-40B4-BE49-F238E27FC236}">
                <a16:creationId xmlns:a16="http://schemas.microsoft.com/office/drawing/2014/main" id="{2EA09319-64EB-9422-E345-6A7BD82DA21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3200" y="6420408"/>
            <a:ext cx="4305096" cy="2509421"/>
          </a:xfrm>
          <a:prstGeom prst="rect">
            <a:avLst/>
          </a:prstGeom>
        </p:spPr>
      </p:pic>
    </p:spTree>
    <p:extLst>
      <p:ext uri="{BB962C8B-B14F-4D97-AF65-F5344CB8AC3E}">
        <p14:creationId xmlns:p14="http://schemas.microsoft.com/office/powerpoint/2010/main" val="9672403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1D46F3-5C27-CCD7-EC36-880AE1621B33}"/>
              </a:ext>
            </a:extLst>
          </p:cNvPr>
          <p:cNvSpPr>
            <a:spLocks noGrp="1"/>
          </p:cNvSpPr>
          <p:nvPr>
            <p:ph type="body" idx="1"/>
          </p:nvPr>
        </p:nvSpPr>
        <p:spPr>
          <a:xfrm>
            <a:off x="3870501" y="372069"/>
            <a:ext cx="12106099" cy="820674"/>
          </a:xfrm>
        </p:spPr>
        <p:txBody>
          <a:bodyPr/>
          <a:lstStyle/>
          <a:p>
            <a:r>
              <a:rPr lang="en-US" sz="5333" dirty="0">
                <a:latin typeface="Arial" panose="020B0604020202020204" pitchFamily="34" charset="0"/>
              </a:rPr>
              <a:t>Possible Public Space Elements</a:t>
            </a:r>
          </a:p>
        </p:txBody>
      </p:sp>
      <p:sp>
        <p:nvSpPr>
          <p:cNvPr id="3" name="Text Placeholder 2">
            <a:extLst>
              <a:ext uri="{FF2B5EF4-FFF2-40B4-BE49-F238E27FC236}">
                <a16:creationId xmlns:a16="http://schemas.microsoft.com/office/drawing/2014/main" id="{9C6151BF-3870-F486-83A2-B0990C6ACA66}"/>
              </a:ext>
            </a:extLst>
          </p:cNvPr>
          <p:cNvSpPr txBox="1">
            <a:spLocks/>
          </p:cNvSpPr>
          <p:nvPr/>
        </p:nvSpPr>
        <p:spPr>
          <a:xfrm>
            <a:off x="812800" y="1510196"/>
            <a:ext cx="14859000" cy="6976269"/>
          </a:xfrm>
          <a:prstGeom prst="rect">
            <a:avLst/>
          </a:prstGeom>
        </p:spPr>
        <p:txBody>
          <a:bodyPr wrap="square" lIns="0" tIns="0" rIns="0" bIns="0">
            <a:spAutoFit/>
          </a:bodyPr>
          <a:lstStyle>
            <a:lvl1pPr marL="428625" indent="-428625">
              <a:spcAft>
                <a:spcPts val="1350"/>
              </a:spcAft>
              <a:buFont typeface="Wingdings" panose="05000000000000000000" pitchFamily="2" charset="2"/>
              <a:buChar char="v"/>
              <a:defRPr lang="en-US" sz="3000" b="0" i="0" kern="0" dirty="0" smtClean="0">
                <a:solidFill>
                  <a:srgbClr val="2D427F"/>
                </a:solidFill>
                <a:latin typeface="Barlow Condensed" panose="00000506000000000000" pitchFamily="2" charset="0"/>
                <a:ea typeface="+mn-ea"/>
                <a:cs typeface="+mn-cs"/>
              </a:defRPr>
            </a:lvl1pPr>
            <a:lvl2pPr marL="771525" indent="-428625">
              <a:buFont typeface="Wingdings" panose="05000000000000000000" pitchFamily="2" charset="2"/>
              <a:buChar char="§"/>
              <a:defRPr lang="en-US" sz="3000" kern="0" dirty="0" smtClean="0">
                <a:solidFill>
                  <a:srgbClr val="2D427F"/>
                </a:solidFill>
                <a:latin typeface="Barlow Condensed" panose="00000506000000000000" pitchFamily="2" charset="0"/>
                <a:ea typeface="+mn-ea"/>
                <a:cs typeface="+mn-cs"/>
              </a:defRPr>
            </a:lvl2pPr>
            <a:lvl3pPr marL="1114425" indent="-428625">
              <a:buFont typeface="Wingdings" panose="05000000000000000000" pitchFamily="2" charset="2"/>
              <a:buChar char="§"/>
              <a:defRPr lang="en-US" sz="3000" kern="0" dirty="0" smtClean="0">
                <a:solidFill>
                  <a:srgbClr val="2D427F"/>
                </a:solidFill>
                <a:latin typeface="Barlow Condensed" panose="00000506000000000000" pitchFamily="2" charset="0"/>
                <a:ea typeface="+mn-ea"/>
                <a:cs typeface="+mn-cs"/>
              </a:defRPr>
            </a:lvl3pPr>
            <a:lvl4pPr marL="1457325" indent="-428625">
              <a:buFont typeface="Wingdings" panose="05000000000000000000" pitchFamily="2" charset="2"/>
              <a:buChar char="§"/>
              <a:defRPr lang="en-US" sz="3000" kern="0" dirty="0" smtClean="0">
                <a:solidFill>
                  <a:srgbClr val="2D427F"/>
                </a:solidFill>
                <a:latin typeface="Barlow Condensed" panose="00000506000000000000" pitchFamily="2" charset="0"/>
                <a:ea typeface="+mn-ea"/>
                <a:cs typeface="+mn-cs"/>
              </a:defRPr>
            </a:lvl4pPr>
            <a:lvl5pPr marL="1800225" indent="-428625">
              <a:buFont typeface="Wingdings" panose="05000000000000000000" pitchFamily="2" charset="2"/>
              <a:buChar char="§"/>
              <a:defRPr lang="en-US" sz="3000" kern="0" dirty="0">
                <a:solidFill>
                  <a:srgbClr val="2D427F"/>
                </a:solidFill>
                <a:latin typeface="Barlow Condensed" panose="00000506000000000000" pitchFamily="2" charset="0"/>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a:lstStyle>
          <a:p>
            <a:pPr>
              <a:buFont typeface="Arial" panose="020B0604020202020204" pitchFamily="34" charset="0"/>
              <a:buChar char="•"/>
            </a:pPr>
            <a:r>
              <a:rPr lang="en-US" sz="4000" dirty="0">
                <a:latin typeface="Arial" panose="020B0604020202020204" pitchFamily="34" charset="0"/>
                <a:cs typeface="Arial" panose="020B0604020202020204" pitchFamily="34" charset="0"/>
              </a:rPr>
              <a:t>Lawn or landscaping</a:t>
            </a:r>
          </a:p>
          <a:p>
            <a:pPr>
              <a:buFont typeface="Arial" panose="020B0604020202020204" pitchFamily="34" charset="0"/>
              <a:buChar char="•"/>
            </a:pPr>
            <a:r>
              <a:rPr lang="en-US" sz="4000" dirty="0">
                <a:latin typeface="Arial" panose="020B0604020202020204" pitchFamily="34" charset="0"/>
                <a:cs typeface="Arial" panose="020B0604020202020204" pitchFamily="34" charset="0"/>
              </a:rPr>
              <a:t>Movable furniture (tables, chairs, umbrellas)</a:t>
            </a:r>
          </a:p>
          <a:p>
            <a:pPr>
              <a:buFont typeface="Arial" panose="020B0604020202020204" pitchFamily="34" charset="0"/>
              <a:buChar char="•"/>
            </a:pPr>
            <a:r>
              <a:rPr lang="en-US" sz="4000" dirty="0">
                <a:latin typeface="Arial" panose="020B0604020202020204" pitchFamily="34" charset="0"/>
                <a:cs typeface="Arial" panose="020B0604020202020204" pitchFamily="34" charset="0"/>
              </a:rPr>
              <a:t>Public art</a:t>
            </a:r>
          </a:p>
          <a:p>
            <a:pPr>
              <a:buFont typeface="Arial" panose="020B0604020202020204" pitchFamily="34" charset="0"/>
              <a:buChar char="•"/>
            </a:pPr>
            <a:r>
              <a:rPr lang="en-US" sz="4000" dirty="0">
                <a:latin typeface="Arial" panose="020B0604020202020204" pitchFamily="34" charset="0"/>
                <a:cs typeface="Arial" panose="020B0604020202020204" pitchFamily="34" charset="0"/>
              </a:rPr>
              <a:t>Area where children can play</a:t>
            </a:r>
            <a:endParaRPr lang="en-US" sz="5333" dirty="0">
              <a:latin typeface="Arial" panose="020B0604020202020204" pitchFamily="34" charset="0"/>
              <a:cs typeface="Arial" panose="020B0604020202020204" pitchFamily="34" charset="0"/>
            </a:endParaRPr>
          </a:p>
          <a:p>
            <a:pPr>
              <a:buFont typeface="Arial" panose="020B0604020202020204" pitchFamily="34" charset="0"/>
              <a:buChar char="•"/>
            </a:pPr>
            <a:r>
              <a:rPr lang="en-US" sz="4000" dirty="0">
                <a:latin typeface="Arial" panose="020B0604020202020204" pitchFamily="34" charset="0"/>
                <a:cs typeface="Arial" panose="020B0604020202020204" pitchFamily="34" charset="0"/>
              </a:rPr>
              <a:t>Fountain/ Water feature </a:t>
            </a:r>
          </a:p>
          <a:p>
            <a:pPr>
              <a:buFont typeface="Arial" panose="020B0604020202020204" pitchFamily="34" charset="0"/>
              <a:buChar char="•"/>
            </a:pPr>
            <a:r>
              <a:rPr lang="en-US" sz="4000" dirty="0">
                <a:latin typeface="Arial" panose="020B0604020202020204" pitchFamily="34" charset="0"/>
                <a:cs typeface="Arial" panose="020B0604020202020204" pitchFamily="34" charset="0"/>
              </a:rPr>
              <a:t>Tree canopy</a:t>
            </a:r>
          </a:p>
          <a:p>
            <a:pPr>
              <a:buFont typeface="Arial" panose="020B0604020202020204" pitchFamily="34" charset="0"/>
              <a:buChar char="•"/>
            </a:pPr>
            <a:r>
              <a:rPr lang="en-US" sz="4000" dirty="0">
                <a:latin typeface="Arial" panose="020B0604020202020204" pitchFamily="34" charset="0"/>
                <a:cs typeface="Arial" panose="020B0604020202020204" pitchFamily="34" charset="0"/>
              </a:rPr>
              <a:t>Open air with some shade covering </a:t>
            </a:r>
          </a:p>
          <a:p>
            <a:pPr>
              <a:buFont typeface="Arial" panose="020B0604020202020204" pitchFamily="34" charset="0"/>
              <a:buChar char="•"/>
            </a:pPr>
            <a:r>
              <a:rPr lang="en-US" sz="4000" dirty="0">
                <a:latin typeface="Arial" panose="020B0604020202020204" pitchFamily="34" charset="0"/>
                <a:cs typeface="Arial" panose="020B0604020202020204" pitchFamily="34" charset="0"/>
              </a:rPr>
              <a:t>Stage/music venue </a:t>
            </a:r>
          </a:p>
          <a:p>
            <a:pPr>
              <a:buFont typeface="Arial" panose="020B0604020202020204" pitchFamily="34" charset="0"/>
              <a:buChar char="•"/>
            </a:pPr>
            <a:r>
              <a:rPr lang="en-US" sz="4000" dirty="0">
                <a:latin typeface="Arial" panose="020B0604020202020204" pitchFamily="34" charset="0"/>
                <a:cs typeface="Arial" panose="020B0604020202020204" pitchFamily="34" charset="0"/>
              </a:rPr>
              <a:t>Bistro lighting </a:t>
            </a:r>
          </a:p>
        </p:txBody>
      </p:sp>
    </p:spTree>
    <p:extLst>
      <p:ext uri="{BB962C8B-B14F-4D97-AF65-F5344CB8AC3E}">
        <p14:creationId xmlns:p14="http://schemas.microsoft.com/office/powerpoint/2010/main" val="3856859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149" y="2888979"/>
            <a:ext cx="16256000" cy="4836887"/>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chemeClr val="tx2"/>
          </a:solidFill>
        </p:spPr>
        <p:txBody>
          <a:bodyPr wrap="square" lIns="0" tIns="0" rIns="0" bIns="0" rtlCol="0"/>
          <a:lstStyle/>
          <a:p>
            <a:pPr defTabSz="914377"/>
            <a:endParaRPr dirty="0">
              <a:solidFill>
                <a:prstClr val="black"/>
              </a:solidFill>
              <a:latin typeface="Calibri"/>
            </a:endParaRPr>
          </a:p>
        </p:txBody>
      </p:sp>
      <p:sp>
        <p:nvSpPr>
          <p:cNvPr id="5" name="object 5"/>
          <p:cNvSpPr txBox="1">
            <a:spLocks noGrp="1"/>
          </p:cNvSpPr>
          <p:nvPr>
            <p:ph type="body" idx="1"/>
          </p:nvPr>
        </p:nvSpPr>
        <p:spPr>
          <a:xfrm>
            <a:off x="730450" y="4572000"/>
            <a:ext cx="14782801" cy="1231106"/>
          </a:xfrm>
          <a:prstGeom prst="rect">
            <a:avLst/>
          </a:prstGeom>
        </p:spPr>
        <p:txBody>
          <a:bodyPr vert="horz" wrap="square" lIns="0" tIns="0" rIns="0" bIns="0" rtlCol="0">
            <a:spAutoFit/>
          </a:bodyPr>
          <a:lstStyle/>
          <a:p>
            <a:pPr marL="12700" algn="ctr"/>
            <a:r>
              <a:rPr lang="en-US" sz="8000" spc="135" dirty="0">
                <a:latin typeface="Arial" panose="020B0604020202020204" pitchFamily="34" charset="0"/>
                <a:cs typeface="Arial" panose="020B0604020202020204" pitchFamily="34" charset="0"/>
              </a:rPr>
              <a:t>Polling Exercise</a:t>
            </a:r>
            <a:endParaRPr lang="en-US" sz="800" spc="135"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A5217AB-9138-3BE4-899B-04C457CB6C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5966" y="322611"/>
            <a:ext cx="7157919" cy="2123892"/>
          </a:xfrm>
          <a:prstGeom prst="rect">
            <a:avLst/>
          </a:prstGeom>
        </p:spPr>
      </p:pic>
    </p:spTree>
    <p:extLst>
      <p:ext uri="{BB962C8B-B14F-4D97-AF65-F5344CB8AC3E}">
        <p14:creationId xmlns:p14="http://schemas.microsoft.com/office/powerpoint/2010/main" val="822965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87D700-DE81-AE69-61DF-E11BC513ABFC}"/>
              </a:ext>
            </a:extLst>
          </p:cNvPr>
          <p:cNvSpPr>
            <a:spLocks noGrp="1"/>
          </p:cNvSpPr>
          <p:nvPr>
            <p:ph type="body" idx="1"/>
          </p:nvPr>
        </p:nvSpPr>
        <p:spPr/>
        <p:txBody>
          <a:bodyPr/>
          <a:lstStyle/>
          <a:p>
            <a:r>
              <a:rPr lang="en-US" dirty="0"/>
              <a:t>Tell us! </a:t>
            </a:r>
          </a:p>
        </p:txBody>
      </p:sp>
      <p:sp>
        <p:nvSpPr>
          <p:cNvPr id="3" name="Text Placeholder 2">
            <a:extLst>
              <a:ext uri="{FF2B5EF4-FFF2-40B4-BE49-F238E27FC236}">
                <a16:creationId xmlns:a16="http://schemas.microsoft.com/office/drawing/2014/main" id="{8061DFC0-AC9E-8AF8-FE37-CFA5C833E41E}"/>
              </a:ext>
            </a:extLst>
          </p:cNvPr>
          <p:cNvSpPr>
            <a:spLocks noGrp="1"/>
          </p:cNvSpPr>
          <p:nvPr>
            <p:ph type="body" sz="quarter" idx="11"/>
          </p:nvPr>
        </p:nvSpPr>
        <p:spPr>
          <a:xfrm>
            <a:off x="812800" y="1981200"/>
            <a:ext cx="15011400" cy="4755148"/>
          </a:xfrm>
        </p:spPr>
        <p:txBody>
          <a:bodyPr/>
          <a:lstStyle/>
          <a:p>
            <a:r>
              <a:rPr lang="en-US" dirty="0"/>
              <a:t>What is your highest priority for public spaces in the downtown area?</a:t>
            </a:r>
          </a:p>
          <a:p>
            <a:pPr lvl="1"/>
            <a:r>
              <a:rPr lang="en-US" dirty="0"/>
              <a:t>I want to people watch</a:t>
            </a:r>
          </a:p>
          <a:p>
            <a:pPr lvl="1"/>
            <a:r>
              <a:rPr lang="en-US" dirty="0"/>
              <a:t>I want to go somewhere with my kids </a:t>
            </a:r>
          </a:p>
          <a:p>
            <a:pPr lvl="1"/>
            <a:r>
              <a:rPr lang="en-US" dirty="0"/>
              <a:t>I want to be able to eat lunch outside </a:t>
            </a:r>
          </a:p>
          <a:p>
            <a:pPr lvl="1"/>
            <a:r>
              <a:rPr lang="en-US" dirty="0"/>
              <a:t>I would like events and programs</a:t>
            </a:r>
          </a:p>
          <a:p>
            <a:pPr marL="457200" lvl="1" indent="0">
              <a:buNone/>
            </a:pPr>
            <a:endParaRPr lang="en-US" sz="1400" dirty="0"/>
          </a:p>
          <a:p>
            <a:r>
              <a:rPr lang="en-US" dirty="0"/>
              <a:t>Please rank the amenities in order of importance to you in the downtown core (#1 is the MOST important) </a:t>
            </a:r>
          </a:p>
        </p:txBody>
      </p:sp>
      <p:sp>
        <p:nvSpPr>
          <p:cNvPr id="4" name="Text Placeholder 2">
            <a:extLst>
              <a:ext uri="{FF2B5EF4-FFF2-40B4-BE49-F238E27FC236}">
                <a16:creationId xmlns:a16="http://schemas.microsoft.com/office/drawing/2014/main" id="{E79039D3-0708-BB05-1EB5-B194C5B8E1F0}"/>
              </a:ext>
            </a:extLst>
          </p:cNvPr>
          <p:cNvSpPr txBox="1">
            <a:spLocks/>
          </p:cNvSpPr>
          <p:nvPr/>
        </p:nvSpPr>
        <p:spPr>
          <a:xfrm>
            <a:off x="1955800" y="6934200"/>
            <a:ext cx="9829800" cy="2492990"/>
          </a:xfrm>
          <a:prstGeom prst="rect">
            <a:avLst/>
          </a:prstGeom>
        </p:spPr>
        <p:txBody>
          <a:bodyPr wrap="square" lIns="0" tIns="0" rIns="0" bIns="0" numCol="2">
            <a:spAutoFit/>
          </a:bodyPr>
          <a:lstStyle>
            <a:lvl1pPr marL="428625" indent="-428625">
              <a:spcAft>
                <a:spcPts val="1350"/>
              </a:spcAft>
              <a:buFont typeface="Wingdings" panose="05000000000000000000" pitchFamily="2" charset="2"/>
              <a:buChar char="v"/>
              <a:defRPr lang="en-US" sz="3000" b="0" i="0" kern="0" dirty="0" smtClean="0">
                <a:solidFill>
                  <a:srgbClr val="2D427F"/>
                </a:solidFill>
                <a:latin typeface="Barlow Condensed" panose="00000506000000000000" pitchFamily="2" charset="0"/>
                <a:ea typeface="+mn-ea"/>
                <a:cs typeface="+mn-cs"/>
              </a:defRPr>
            </a:lvl1pPr>
            <a:lvl2pPr marL="771525" indent="-428625">
              <a:buFont typeface="Wingdings" panose="05000000000000000000" pitchFamily="2" charset="2"/>
              <a:buChar char="§"/>
              <a:defRPr lang="en-US" sz="3000" kern="0" dirty="0" smtClean="0">
                <a:solidFill>
                  <a:srgbClr val="2D427F"/>
                </a:solidFill>
                <a:latin typeface="Barlow Condensed" panose="00000506000000000000" pitchFamily="2" charset="0"/>
                <a:ea typeface="+mn-ea"/>
                <a:cs typeface="+mn-cs"/>
              </a:defRPr>
            </a:lvl2pPr>
            <a:lvl3pPr marL="1114425" indent="-428625">
              <a:buFont typeface="Wingdings" panose="05000000000000000000" pitchFamily="2" charset="2"/>
              <a:buChar char="§"/>
              <a:defRPr lang="en-US" sz="3000" kern="0" dirty="0" smtClean="0">
                <a:solidFill>
                  <a:srgbClr val="2D427F"/>
                </a:solidFill>
                <a:latin typeface="Barlow Condensed" panose="00000506000000000000" pitchFamily="2" charset="0"/>
                <a:ea typeface="+mn-ea"/>
                <a:cs typeface="+mn-cs"/>
              </a:defRPr>
            </a:lvl3pPr>
            <a:lvl4pPr marL="1457325" indent="-428625">
              <a:buFont typeface="Wingdings" panose="05000000000000000000" pitchFamily="2" charset="2"/>
              <a:buChar char="§"/>
              <a:defRPr lang="en-US" sz="3000" kern="0" dirty="0" smtClean="0">
                <a:solidFill>
                  <a:srgbClr val="2D427F"/>
                </a:solidFill>
                <a:latin typeface="Barlow Condensed" panose="00000506000000000000" pitchFamily="2" charset="0"/>
                <a:ea typeface="+mn-ea"/>
                <a:cs typeface="+mn-cs"/>
              </a:defRPr>
            </a:lvl4pPr>
            <a:lvl5pPr marL="1800225" indent="-428625">
              <a:buFont typeface="Wingdings" panose="05000000000000000000" pitchFamily="2" charset="2"/>
              <a:buChar char="§"/>
              <a:defRPr lang="en-US" sz="3000" kern="0" dirty="0">
                <a:solidFill>
                  <a:srgbClr val="2D427F"/>
                </a:solidFill>
                <a:latin typeface="Barlow Condensed" panose="00000506000000000000" pitchFamily="2" charset="0"/>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a:lstStyle>
          <a:p>
            <a:pPr>
              <a:spcAft>
                <a:spcPts val="0"/>
              </a:spcAft>
              <a:buFont typeface="Arial" panose="020B0604020202020204" pitchFamily="34" charset="0"/>
              <a:buChar char="•"/>
            </a:pPr>
            <a:r>
              <a:rPr lang="en-US" sz="2000" dirty="0">
                <a:latin typeface="Arial" panose="020B0604020202020204" pitchFamily="34" charset="0"/>
                <a:cs typeface="Arial" panose="020B0604020202020204" pitchFamily="34" charset="0"/>
              </a:rPr>
              <a:t>Lawn or landscaping</a:t>
            </a:r>
          </a:p>
          <a:p>
            <a:pPr>
              <a:spcAft>
                <a:spcPts val="0"/>
              </a:spcAft>
              <a:buFont typeface="Arial" panose="020B0604020202020204" pitchFamily="34" charset="0"/>
              <a:buChar char="•"/>
            </a:pPr>
            <a:r>
              <a:rPr lang="en-US" sz="2000" dirty="0">
                <a:latin typeface="Arial" panose="020B0604020202020204" pitchFamily="34" charset="0"/>
                <a:cs typeface="Arial" panose="020B0604020202020204" pitchFamily="34" charset="0"/>
              </a:rPr>
              <a:t>Movable furniture (tables, chairs, umbrellas)</a:t>
            </a:r>
          </a:p>
          <a:p>
            <a:pPr>
              <a:spcAft>
                <a:spcPts val="0"/>
              </a:spcAft>
              <a:buFont typeface="Arial" panose="020B0604020202020204" pitchFamily="34" charset="0"/>
              <a:buChar char="•"/>
            </a:pPr>
            <a:r>
              <a:rPr lang="en-US" sz="2000" dirty="0">
                <a:latin typeface="Arial" panose="020B0604020202020204" pitchFamily="34" charset="0"/>
                <a:cs typeface="Arial" panose="020B0604020202020204" pitchFamily="34" charset="0"/>
              </a:rPr>
              <a:t>Area where children can play</a:t>
            </a:r>
          </a:p>
          <a:p>
            <a:pPr>
              <a:spcAft>
                <a:spcPts val="0"/>
              </a:spcAft>
              <a:buFont typeface="Arial" panose="020B0604020202020204" pitchFamily="34" charset="0"/>
              <a:buChar char="•"/>
            </a:pPr>
            <a:r>
              <a:rPr lang="en-US" sz="2000" dirty="0">
                <a:latin typeface="Arial" panose="020B0604020202020204" pitchFamily="34" charset="0"/>
                <a:cs typeface="Arial" panose="020B0604020202020204" pitchFamily="34" charset="0"/>
              </a:rPr>
              <a:t>Fountain/ Water feature </a:t>
            </a:r>
          </a:p>
          <a:p>
            <a:pPr>
              <a:spcAft>
                <a:spcPts val="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a:spcAft>
                <a:spcPts val="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0" indent="0">
              <a:spcAft>
                <a:spcPts val="0"/>
              </a:spcAft>
              <a:buNone/>
            </a:pPr>
            <a:endParaRPr lang="en-US" sz="2000" dirty="0">
              <a:latin typeface="Arial" panose="020B0604020202020204" pitchFamily="34" charset="0"/>
              <a:cs typeface="Arial" panose="020B0604020202020204" pitchFamily="34" charset="0"/>
            </a:endParaRPr>
          </a:p>
          <a:p>
            <a:pPr>
              <a:spcAft>
                <a:spcPts val="0"/>
              </a:spcAft>
              <a:buFont typeface="Arial" panose="020B0604020202020204" pitchFamily="34" charset="0"/>
              <a:buChar char="•"/>
            </a:pPr>
            <a:r>
              <a:rPr lang="en-US" sz="2000" dirty="0">
                <a:latin typeface="Arial" panose="020B0604020202020204" pitchFamily="34" charset="0"/>
                <a:cs typeface="Arial" panose="020B0604020202020204" pitchFamily="34" charset="0"/>
              </a:rPr>
              <a:t>Tree canopy</a:t>
            </a:r>
          </a:p>
          <a:p>
            <a:pPr>
              <a:spcAft>
                <a:spcPts val="0"/>
              </a:spcAft>
              <a:buFont typeface="Arial" panose="020B0604020202020204" pitchFamily="34" charset="0"/>
              <a:buChar char="•"/>
            </a:pPr>
            <a:r>
              <a:rPr lang="en-US" sz="2000" dirty="0">
                <a:latin typeface="Arial" panose="020B0604020202020204" pitchFamily="34" charset="0"/>
                <a:cs typeface="Arial" panose="020B0604020202020204" pitchFamily="34" charset="0"/>
              </a:rPr>
              <a:t>Open air with some shade covering </a:t>
            </a:r>
          </a:p>
          <a:p>
            <a:pPr>
              <a:spcAft>
                <a:spcPts val="0"/>
              </a:spcAft>
              <a:buFont typeface="Arial" panose="020B0604020202020204" pitchFamily="34" charset="0"/>
              <a:buChar char="•"/>
            </a:pPr>
            <a:r>
              <a:rPr lang="en-US" sz="2000" dirty="0">
                <a:latin typeface="Arial" panose="020B0604020202020204" pitchFamily="34" charset="0"/>
                <a:cs typeface="Arial" panose="020B0604020202020204" pitchFamily="34" charset="0"/>
              </a:rPr>
              <a:t>Stage/music venue </a:t>
            </a:r>
          </a:p>
          <a:p>
            <a:pPr>
              <a:spcAft>
                <a:spcPts val="0"/>
              </a:spcAft>
              <a:buFont typeface="Arial" panose="020B0604020202020204" pitchFamily="34" charset="0"/>
              <a:buChar char="•"/>
            </a:pPr>
            <a:r>
              <a:rPr lang="en-US" sz="2000" dirty="0">
                <a:latin typeface="Arial" panose="020B0604020202020204" pitchFamily="34" charset="0"/>
                <a:cs typeface="Arial" panose="020B0604020202020204" pitchFamily="34" charset="0"/>
              </a:rPr>
              <a:t>Bistro lighting </a:t>
            </a:r>
          </a:p>
        </p:txBody>
      </p:sp>
    </p:spTree>
    <p:extLst>
      <p:ext uri="{BB962C8B-B14F-4D97-AF65-F5344CB8AC3E}">
        <p14:creationId xmlns:p14="http://schemas.microsoft.com/office/powerpoint/2010/main" val="525546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149" y="2888979"/>
            <a:ext cx="16256000" cy="4836887"/>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chemeClr val="tx2"/>
          </a:solidFill>
        </p:spPr>
        <p:txBody>
          <a:bodyPr wrap="square" lIns="0" tIns="0" rIns="0" bIns="0" rtlCol="0"/>
          <a:lstStyle/>
          <a:p>
            <a:pPr defTabSz="914377"/>
            <a:endParaRPr dirty="0">
              <a:solidFill>
                <a:prstClr val="black"/>
              </a:solidFill>
              <a:latin typeface="Calibri"/>
            </a:endParaRPr>
          </a:p>
        </p:txBody>
      </p:sp>
      <p:sp>
        <p:nvSpPr>
          <p:cNvPr id="5" name="object 5"/>
          <p:cNvSpPr txBox="1">
            <a:spLocks noGrp="1"/>
          </p:cNvSpPr>
          <p:nvPr>
            <p:ph type="body" idx="1"/>
          </p:nvPr>
        </p:nvSpPr>
        <p:spPr>
          <a:xfrm>
            <a:off x="812800" y="4572000"/>
            <a:ext cx="14782801" cy="1785104"/>
          </a:xfrm>
          <a:prstGeom prst="rect">
            <a:avLst/>
          </a:prstGeom>
        </p:spPr>
        <p:txBody>
          <a:bodyPr vert="horz" wrap="square" lIns="0" tIns="0" rIns="0" bIns="0" rtlCol="0">
            <a:spAutoFit/>
          </a:bodyPr>
          <a:lstStyle/>
          <a:p>
            <a:pPr marL="12700" algn="ctr"/>
            <a:r>
              <a:rPr lang="en-US" sz="8000" spc="135" dirty="0">
                <a:latin typeface="Arial" panose="020B0604020202020204" pitchFamily="34" charset="0"/>
                <a:cs typeface="Arial" panose="020B0604020202020204" pitchFamily="34" charset="0"/>
              </a:rPr>
              <a:t>Discussion</a:t>
            </a:r>
          </a:p>
          <a:p>
            <a:pPr marL="12700" algn="ctr"/>
            <a:r>
              <a:rPr lang="en-US" sz="3600" spc="135" dirty="0">
                <a:solidFill>
                  <a:srgbClr val="F9AC28"/>
                </a:solidFill>
                <a:latin typeface="Arial" panose="020B0604020202020204" pitchFamily="34" charset="0"/>
                <a:cs typeface="Arial" panose="020B0604020202020204" pitchFamily="34" charset="0"/>
              </a:rPr>
              <a:t>Are there other elements we should consider? </a:t>
            </a:r>
          </a:p>
        </p:txBody>
      </p:sp>
      <p:pic>
        <p:nvPicPr>
          <p:cNvPr id="2" name="Picture 1">
            <a:extLst>
              <a:ext uri="{FF2B5EF4-FFF2-40B4-BE49-F238E27FC236}">
                <a16:creationId xmlns:a16="http://schemas.microsoft.com/office/drawing/2014/main" id="{0A5217AB-9138-3BE4-899B-04C457CB6C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5966" y="322611"/>
            <a:ext cx="7157919" cy="2123892"/>
          </a:xfrm>
          <a:prstGeom prst="rect">
            <a:avLst/>
          </a:prstGeom>
        </p:spPr>
      </p:pic>
    </p:spTree>
    <p:extLst>
      <p:ext uri="{BB962C8B-B14F-4D97-AF65-F5344CB8AC3E}">
        <p14:creationId xmlns:p14="http://schemas.microsoft.com/office/powerpoint/2010/main" val="3224891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149" y="2888979"/>
            <a:ext cx="16256000" cy="4836887"/>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chemeClr val="tx2"/>
          </a:solidFill>
        </p:spPr>
        <p:txBody>
          <a:bodyPr wrap="square" lIns="0" tIns="0" rIns="0" bIns="0" rtlCol="0"/>
          <a:lstStyle/>
          <a:p>
            <a:pPr defTabSz="914377"/>
            <a:endParaRPr dirty="0">
              <a:solidFill>
                <a:prstClr val="black"/>
              </a:solidFill>
              <a:latin typeface="Calibri"/>
            </a:endParaRPr>
          </a:p>
        </p:txBody>
      </p:sp>
      <p:sp>
        <p:nvSpPr>
          <p:cNvPr id="5" name="object 5"/>
          <p:cNvSpPr txBox="1">
            <a:spLocks noGrp="1"/>
          </p:cNvSpPr>
          <p:nvPr>
            <p:ph type="body" idx="1"/>
          </p:nvPr>
        </p:nvSpPr>
        <p:spPr>
          <a:xfrm>
            <a:off x="0" y="4422468"/>
            <a:ext cx="16249851" cy="1231106"/>
          </a:xfrm>
          <a:prstGeom prst="rect">
            <a:avLst/>
          </a:prstGeom>
        </p:spPr>
        <p:txBody>
          <a:bodyPr vert="horz" wrap="square" lIns="0" tIns="0" rIns="0" bIns="0" rtlCol="0">
            <a:spAutoFit/>
          </a:bodyPr>
          <a:lstStyle/>
          <a:p>
            <a:pPr marL="12700" algn="ctr"/>
            <a:r>
              <a:rPr lang="en-US" sz="8000" spc="135" dirty="0">
                <a:latin typeface="Arial" panose="020B0604020202020204" pitchFamily="34" charset="0"/>
                <a:cs typeface="Arial" panose="020B0604020202020204" pitchFamily="34" charset="0"/>
              </a:rPr>
              <a:t>Alley Improvements</a:t>
            </a:r>
            <a:endParaRPr lang="en-US" sz="800" spc="135" dirty="0">
              <a:solidFill>
                <a:srgbClr val="FFC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A5217AB-9138-3BE4-899B-04C457CB6C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5966" y="322611"/>
            <a:ext cx="7157919" cy="2123892"/>
          </a:xfrm>
          <a:prstGeom prst="rect">
            <a:avLst/>
          </a:prstGeom>
        </p:spPr>
      </p:pic>
    </p:spTree>
    <p:extLst>
      <p:ext uri="{BB962C8B-B14F-4D97-AF65-F5344CB8AC3E}">
        <p14:creationId xmlns:p14="http://schemas.microsoft.com/office/powerpoint/2010/main" val="882255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1D46F3-5C27-CCD7-EC36-880AE1621B33}"/>
              </a:ext>
            </a:extLst>
          </p:cNvPr>
          <p:cNvSpPr>
            <a:spLocks noGrp="1"/>
          </p:cNvSpPr>
          <p:nvPr>
            <p:ph type="body" idx="1"/>
          </p:nvPr>
        </p:nvSpPr>
        <p:spPr>
          <a:xfrm>
            <a:off x="3870501" y="372069"/>
            <a:ext cx="12106099" cy="820674"/>
          </a:xfrm>
        </p:spPr>
        <p:txBody>
          <a:bodyPr/>
          <a:lstStyle/>
          <a:p>
            <a:r>
              <a:rPr lang="en-US" sz="5333" dirty="0">
                <a:latin typeface="Arial" panose="020B0604020202020204" pitchFamily="34" charset="0"/>
              </a:rPr>
              <a:t>Alley Issues </a:t>
            </a:r>
          </a:p>
        </p:txBody>
      </p:sp>
      <p:sp>
        <p:nvSpPr>
          <p:cNvPr id="3" name="Text Placeholder 2">
            <a:extLst>
              <a:ext uri="{FF2B5EF4-FFF2-40B4-BE49-F238E27FC236}">
                <a16:creationId xmlns:a16="http://schemas.microsoft.com/office/drawing/2014/main" id="{9C6151BF-3870-F486-83A2-B0990C6ACA66}"/>
              </a:ext>
            </a:extLst>
          </p:cNvPr>
          <p:cNvSpPr txBox="1">
            <a:spLocks/>
          </p:cNvSpPr>
          <p:nvPr/>
        </p:nvSpPr>
        <p:spPr>
          <a:xfrm>
            <a:off x="863186" y="2400938"/>
            <a:ext cx="14859000" cy="4591000"/>
          </a:xfrm>
          <a:prstGeom prst="rect">
            <a:avLst/>
          </a:prstGeom>
        </p:spPr>
        <p:txBody>
          <a:bodyPr wrap="square" lIns="0" tIns="0" rIns="0" bIns="0">
            <a:spAutoFit/>
          </a:bodyPr>
          <a:lstStyle>
            <a:lvl1pPr marL="428625" indent="-428625">
              <a:spcAft>
                <a:spcPts val="1350"/>
              </a:spcAft>
              <a:buFont typeface="Wingdings" panose="05000000000000000000" pitchFamily="2" charset="2"/>
              <a:buChar char="v"/>
              <a:defRPr lang="en-US" sz="3000" b="0" i="0" kern="0" dirty="0" smtClean="0">
                <a:solidFill>
                  <a:srgbClr val="2D427F"/>
                </a:solidFill>
                <a:latin typeface="Barlow Condensed" panose="00000506000000000000" pitchFamily="2" charset="0"/>
                <a:ea typeface="+mn-ea"/>
                <a:cs typeface="+mn-cs"/>
              </a:defRPr>
            </a:lvl1pPr>
            <a:lvl2pPr marL="771525" indent="-428625">
              <a:buFont typeface="Wingdings" panose="05000000000000000000" pitchFamily="2" charset="2"/>
              <a:buChar char="§"/>
              <a:defRPr lang="en-US" sz="3000" kern="0" dirty="0" smtClean="0">
                <a:solidFill>
                  <a:srgbClr val="2D427F"/>
                </a:solidFill>
                <a:latin typeface="Barlow Condensed" panose="00000506000000000000" pitchFamily="2" charset="0"/>
                <a:ea typeface="+mn-ea"/>
                <a:cs typeface="+mn-cs"/>
              </a:defRPr>
            </a:lvl2pPr>
            <a:lvl3pPr marL="1114425" indent="-428625">
              <a:buFont typeface="Wingdings" panose="05000000000000000000" pitchFamily="2" charset="2"/>
              <a:buChar char="§"/>
              <a:defRPr lang="en-US" sz="3000" kern="0" dirty="0" smtClean="0">
                <a:solidFill>
                  <a:srgbClr val="2D427F"/>
                </a:solidFill>
                <a:latin typeface="Barlow Condensed" panose="00000506000000000000" pitchFamily="2" charset="0"/>
                <a:ea typeface="+mn-ea"/>
                <a:cs typeface="+mn-cs"/>
              </a:defRPr>
            </a:lvl3pPr>
            <a:lvl4pPr marL="1457325" indent="-428625">
              <a:buFont typeface="Wingdings" panose="05000000000000000000" pitchFamily="2" charset="2"/>
              <a:buChar char="§"/>
              <a:defRPr lang="en-US" sz="3000" kern="0" dirty="0" smtClean="0">
                <a:solidFill>
                  <a:srgbClr val="2D427F"/>
                </a:solidFill>
                <a:latin typeface="Barlow Condensed" panose="00000506000000000000" pitchFamily="2" charset="0"/>
                <a:ea typeface="+mn-ea"/>
                <a:cs typeface="+mn-cs"/>
              </a:defRPr>
            </a:lvl4pPr>
            <a:lvl5pPr marL="1800225" indent="-428625">
              <a:buFont typeface="Wingdings" panose="05000000000000000000" pitchFamily="2" charset="2"/>
              <a:buChar char="§"/>
              <a:defRPr lang="en-US" sz="3000" kern="0" dirty="0">
                <a:solidFill>
                  <a:srgbClr val="2D427F"/>
                </a:solidFill>
                <a:latin typeface="Barlow Condensed" panose="00000506000000000000" pitchFamily="2" charset="0"/>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a:lstStyle>
          <a:p>
            <a:pPr>
              <a:buFont typeface="Arial" panose="020B0604020202020204" pitchFamily="34" charset="0"/>
              <a:buChar char="•"/>
            </a:pPr>
            <a:r>
              <a:rPr lang="en-US" sz="4000" dirty="0">
                <a:latin typeface="Arial" panose="020B0604020202020204" pitchFamily="34" charset="0"/>
                <a:cs typeface="Arial" panose="020B0604020202020204" pitchFamily="34" charset="0"/>
              </a:rPr>
              <a:t>Lack of wayfinding</a:t>
            </a:r>
          </a:p>
          <a:p>
            <a:pPr>
              <a:buFont typeface="Arial" panose="020B0604020202020204" pitchFamily="34" charset="0"/>
              <a:buChar char="•"/>
            </a:pPr>
            <a:r>
              <a:rPr lang="en-US" sz="4000" dirty="0">
                <a:latin typeface="Arial" panose="020B0604020202020204" pitchFamily="34" charset="0"/>
                <a:cs typeface="Arial" panose="020B0604020202020204" pitchFamily="34" charset="0"/>
              </a:rPr>
              <a:t>No clear pedestrian path of travel  </a:t>
            </a:r>
          </a:p>
          <a:p>
            <a:pPr>
              <a:buFont typeface="Arial" panose="020B0604020202020204" pitchFamily="34" charset="0"/>
              <a:buChar char="•"/>
            </a:pPr>
            <a:r>
              <a:rPr lang="en-US" sz="4000" dirty="0">
                <a:latin typeface="Arial" panose="020B0604020202020204" pitchFamily="34" charset="0"/>
                <a:cs typeface="Arial" panose="020B0604020202020204" pitchFamily="34" charset="0"/>
              </a:rPr>
              <a:t>Service / delivery congestion </a:t>
            </a:r>
          </a:p>
          <a:p>
            <a:pPr>
              <a:buFont typeface="Arial" panose="020B0604020202020204" pitchFamily="34" charset="0"/>
              <a:buChar char="•"/>
            </a:pPr>
            <a:r>
              <a:rPr lang="en-US" sz="4000" dirty="0">
                <a:latin typeface="Arial" panose="020B0604020202020204" pitchFamily="34" charset="0"/>
                <a:cs typeface="Arial" panose="020B0604020202020204" pitchFamily="34" charset="0"/>
              </a:rPr>
              <a:t>Individual trash receptacles clutter</a:t>
            </a:r>
          </a:p>
          <a:p>
            <a:pPr>
              <a:buFont typeface="Arial" panose="020B0604020202020204" pitchFamily="34" charset="0"/>
              <a:buChar char="•"/>
            </a:pPr>
            <a:r>
              <a:rPr lang="en-US" sz="4000" dirty="0">
                <a:latin typeface="Arial" panose="020B0604020202020204" pitchFamily="34" charset="0"/>
                <a:cs typeface="Arial" panose="020B0604020202020204" pitchFamily="34" charset="0"/>
              </a:rPr>
              <a:t>Private / public parking confusion</a:t>
            </a:r>
          </a:p>
          <a:p>
            <a:pPr>
              <a:buFont typeface="Arial" panose="020B0604020202020204" pitchFamily="34" charset="0"/>
              <a:buChar char="•"/>
            </a:pPr>
            <a:r>
              <a:rPr lang="en-US" sz="4000" dirty="0">
                <a:latin typeface="Arial" panose="020B0604020202020204" pitchFamily="34" charset="0"/>
                <a:cs typeface="Arial" panose="020B0604020202020204" pitchFamily="34" charset="0"/>
              </a:rPr>
              <a:t>Lack of bike parking and connectivity </a:t>
            </a:r>
          </a:p>
        </p:txBody>
      </p:sp>
      <p:pic>
        <p:nvPicPr>
          <p:cNvPr id="5" name="Picture 4" descr="A street with cars parked on the side&#10;&#10;Description automatically generated with low confidence">
            <a:extLst>
              <a:ext uri="{FF2B5EF4-FFF2-40B4-BE49-F238E27FC236}">
                <a16:creationId xmlns:a16="http://schemas.microsoft.com/office/drawing/2014/main" id="{A70A5BC0-8F55-95A7-8786-2E7A578A2C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52836" y="5211946"/>
            <a:ext cx="5339978" cy="3559985"/>
          </a:xfrm>
          <a:prstGeom prst="rect">
            <a:avLst/>
          </a:prstGeom>
        </p:spPr>
      </p:pic>
      <p:pic>
        <p:nvPicPr>
          <p:cNvPr id="7" name="Picture 6" descr="A parking lot full of cars&#10;&#10;Description automatically generated">
            <a:extLst>
              <a:ext uri="{FF2B5EF4-FFF2-40B4-BE49-F238E27FC236}">
                <a16:creationId xmlns:a16="http://schemas.microsoft.com/office/drawing/2014/main" id="{A4E5245B-270A-1E85-AD5B-C153FA3F6D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52836" y="1524000"/>
            <a:ext cx="5339978" cy="3559985"/>
          </a:xfrm>
          <a:prstGeom prst="rect">
            <a:avLst/>
          </a:prstGeom>
        </p:spPr>
      </p:pic>
    </p:spTree>
    <p:extLst>
      <p:ext uri="{BB962C8B-B14F-4D97-AF65-F5344CB8AC3E}">
        <p14:creationId xmlns:p14="http://schemas.microsoft.com/office/powerpoint/2010/main" val="109272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979206"/>
            <a:ext cx="16256000" cy="1535394"/>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rgbClr val="002D6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txBox="1">
            <a:spLocks noGrp="1"/>
          </p:cNvSpPr>
          <p:nvPr>
            <p:ph type="body" idx="1"/>
          </p:nvPr>
        </p:nvSpPr>
        <p:spPr>
          <a:xfrm>
            <a:off x="508000" y="1069794"/>
            <a:ext cx="14782800" cy="1354217"/>
          </a:xfrm>
          <a:prstGeom prst="rect">
            <a:avLst/>
          </a:prstGeom>
        </p:spPr>
        <p:txBody>
          <a:bodyPr vert="horz" wrap="square" lIns="0" tIns="0" rIns="0" bIns="0" rtlCol="0">
            <a:spAutoFit/>
          </a:bodyPr>
          <a:lstStyle/>
          <a:p>
            <a:pPr marL="12700" algn="ctr">
              <a:lnSpc>
                <a:spcPct val="100000"/>
              </a:lnSpc>
            </a:pPr>
            <a:r>
              <a:rPr lang="en-US" sz="8800" spc="40" dirty="0"/>
              <a:t>DTAC Meeting Agenda</a:t>
            </a:r>
          </a:p>
        </p:txBody>
      </p:sp>
      <p:sp>
        <p:nvSpPr>
          <p:cNvPr id="2" name="TextBox 1"/>
          <p:cNvSpPr txBox="1"/>
          <p:nvPr/>
        </p:nvSpPr>
        <p:spPr>
          <a:xfrm>
            <a:off x="965200" y="2895600"/>
            <a:ext cx="14630400" cy="203132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a:t>
            </a:r>
            <a:r>
              <a:rPr lang="en-US" sz="3600" b="1" dirty="0">
                <a:solidFill>
                  <a:prstClr val="black"/>
                </a:solidFill>
                <a:latin typeface="Arial" panose="020B0604020202020204" pitchFamily="34" charset="0"/>
                <a:cs typeface="Arial" panose="020B0604020202020204" pitchFamily="34" charset="0"/>
              </a:rPr>
              <a:t>Discussion Items</a:t>
            </a:r>
            <a:endParaRPr kumimoji="0" lang="en-US" sz="36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85600" y="5530259"/>
            <a:ext cx="3640156" cy="2874529"/>
          </a:xfrm>
          <a:prstGeom prst="rect">
            <a:avLst/>
          </a:prstGeom>
        </p:spPr>
      </p:pic>
      <p:sp>
        <p:nvSpPr>
          <p:cNvPr id="7" name="TextBox 6">
            <a:extLst>
              <a:ext uri="{FF2B5EF4-FFF2-40B4-BE49-F238E27FC236}">
                <a16:creationId xmlns:a16="http://schemas.microsoft.com/office/drawing/2014/main" id="{53394940-73DE-4DFD-A4BA-8DB1EBE8B690}"/>
              </a:ext>
            </a:extLst>
          </p:cNvPr>
          <p:cNvSpPr txBox="1"/>
          <p:nvPr/>
        </p:nvSpPr>
        <p:spPr>
          <a:xfrm>
            <a:off x="1803400" y="3699570"/>
            <a:ext cx="7429500" cy="3539430"/>
          </a:xfrm>
          <a:prstGeom prst="rect">
            <a:avLst/>
          </a:prstGeom>
          <a:noFill/>
        </p:spPr>
        <p:txBody>
          <a:bodyPr wrap="square" rtlCol="0">
            <a:spAutoFit/>
          </a:bodyPr>
          <a:lstStyle/>
          <a:p>
            <a:pPr marL="571500" indent="-571500">
              <a:buFont typeface="+mj-lt"/>
              <a:buAutoNum type="alphaLcPeriod"/>
            </a:pPr>
            <a:r>
              <a:rPr lang="en-US" sz="3200" dirty="0"/>
              <a:t>Welcome</a:t>
            </a:r>
          </a:p>
          <a:p>
            <a:pPr marL="571500" indent="-571500">
              <a:buFont typeface="+mj-lt"/>
              <a:buAutoNum type="alphaLcPeriod"/>
            </a:pPr>
            <a:r>
              <a:rPr lang="en-US" sz="3200" dirty="0"/>
              <a:t>Project overview/update</a:t>
            </a:r>
          </a:p>
          <a:p>
            <a:pPr marL="571500" indent="-571500">
              <a:buFont typeface="+mj-lt"/>
              <a:buAutoNum type="alphaLcPeriod"/>
            </a:pPr>
            <a:r>
              <a:rPr lang="en-US" sz="3200" dirty="0"/>
              <a:t>Urban Design/Placemaking Concepts </a:t>
            </a:r>
          </a:p>
          <a:p>
            <a:pPr marL="914400" marR="0" lvl="1" indent="-457200">
              <a:spcBef>
                <a:spcPts val="0"/>
              </a:spcBef>
              <a:spcAft>
                <a:spcPts val="0"/>
              </a:spcAft>
              <a:buFont typeface="Wingdings" panose="05000000000000000000" pitchFamily="2" charset="2"/>
              <a:buChar char="§"/>
            </a:pPr>
            <a:r>
              <a:rPr lang="en-US" sz="3200" dirty="0"/>
              <a:t>Laurel Street 700 block</a:t>
            </a:r>
          </a:p>
          <a:p>
            <a:pPr marL="914400" marR="0" lvl="1" indent="-457200">
              <a:spcBef>
                <a:spcPts val="0"/>
              </a:spcBef>
              <a:spcAft>
                <a:spcPts val="0"/>
              </a:spcAft>
              <a:buFont typeface="Wingdings" panose="05000000000000000000" pitchFamily="2" charset="2"/>
              <a:buChar char="§"/>
            </a:pPr>
            <a:r>
              <a:rPr lang="en-US" sz="3200" dirty="0"/>
              <a:t>Public Space Elements</a:t>
            </a:r>
          </a:p>
          <a:p>
            <a:pPr marL="914400" marR="0" lvl="1" indent="-457200">
              <a:spcBef>
                <a:spcPts val="0"/>
              </a:spcBef>
              <a:spcAft>
                <a:spcPts val="0"/>
              </a:spcAft>
              <a:buFont typeface="Wingdings" panose="05000000000000000000" pitchFamily="2" charset="2"/>
              <a:buChar char="§"/>
            </a:pPr>
            <a:r>
              <a:rPr lang="en-US" sz="3200" dirty="0"/>
              <a:t>Alley Improvements</a:t>
            </a:r>
          </a:p>
          <a:p>
            <a:pPr marL="571500" indent="-571500">
              <a:buFont typeface="+mj-lt"/>
              <a:buAutoNum type="alphaLcPeriod"/>
            </a:pPr>
            <a:r>
              <a:rPr lang="en-US" sz="3200" dirty="0"/>
              <a:t>Next Steps </a:t>
            </a:r>
          </a:p>
        </p:txBody>
      </p:sp>
    </p:spTree>
    <p:extLst>
      <p:ext uri="{BB962C8B-B14F-4D97-AF65-F5344CB8AC3E}">
        <p14:creationId xmlns:p14="http://schemas.microsoft.com/office/powerpoint/2010/main" val="5919015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C2961F2A-93CC-FD9A-9A25-8B429A696C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994400" y="1447800"/>
            <a:ext cx="7696200" cy="7696200"/>
          </a:xfrm>
          <a:prstGeom prst="rect">
            <a:avLst/>
          </a:prstGeom>
        </p:spPr>
      </p:pic>
      <p:sp>
        <p:nvSpPr>
          <p:cNvPr id="2" name="Text Placeholder 1">
            <a:extLst>
              <a:ext uri="{FF2B5EF4-FFF2-40B4-BE49-F238E27FC236}">
                <a16:creationId xmlns:a16="http://schemas.microsoft.com/office/drawing/2014/main" id="{281D46F3-5C27-CCD7-EC36-880AE1621B33}"/>
              </a:ext>
            </a:extLst>
          </p:cNvPr>
          <p:cNvSpPr>
            <a:spLocks noGrp="1"/>
          </p:cNvSpPr>
          <p:nvPr>
            <p:ph type="body" idx="1"/>
          </p:nvPr>
        </p:nvSpPr>
        <p:spPr>
          <a:xfrm>
            <a:off x="3870501" y="372069"/>
            <a:ext cx="12106099" cy="820674"/>
          </a:xfrm>
        </p:spPr>
        <p:txBody>
          <a:bodyPr/>
          <a:lstStyle/>
          <a:p>
            <a:r>
              <a:rPr lang="en-US" sz="5333" dirty="0">
                <a:latin typeface="Arial" panose="020B0604020202020204" pitchFamily="34" charset="0"/>
              </a:rPr>
              <a:t>Alley Enhancement  </a:t>
            </a:r>
          </a:p>
        </p:txBody>
      </p:sp>
      <p:pic>
        <p:nvPicPr>
          <p:cNvPr id="4" name="Picture 3" descr="Graphical user interface&#10;&#10;Description automatically generated">
            <a:extLst>
              <a:ext uri="{FF2B5EF4-FFF2-40B4-BE49-F238E27FC236}">
                <a16:creationId xmlns:a16="http://schemas.microsoft.com/office/drawing/2014/main" id="{6F5F68EE-398D-87EA-C704-750039EB92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4801" y="1447800"/>
            <a:ext cx="6200599" cy="7696200"/>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4F2DB3D1-871C-9016-5096-48F644A65DB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247649" y="6172200"/>
            <a:ext cx="2971800" cy="2971800"/>
          </a:xfrm>
          <a:prstGeom prst="rect">
            <a:avLst/>
          </a:prstGeom>
        </p:spPr>
      </p:pic>
    </p:spTree>
    <p:extLst>
      <p:ext uri="{BB962C8B-B14F-4D97-AF65-F5344CB8AC3E}">
        <p14:creationId xmlns:p14="http://schemas.microsoft.com/office/powerpoint/2010/main" val="1082844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engineering drawing&#10;&#10;Description automatically generated">
            <a:extLst>
              <a:ext uri="{FF2B5EF4-FFF2-40B4-BE49-F238E27FC236}">
                <a16:creationId xmlns:a16="http://schemas.microsoft.com/office/drawing/2014/main" id="{944CE6CC-A7A7-1E93-F0D5-2AEF77A81E6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30147" y="1399818"/>
            <a:ext cx="8146453" cy="5512636"/>
          </a:xfrm>
          <a:prstGeom prst="rect">
            <a:avLst/>
          </a:prstGeom>
        </p:spPr>
      </p:pic>
      <p:sp>
        <p:nvSpPr>
          <p:cNvPr id="2" name="Text Placeholder 1">
            <a:extLst>
              <a:ext uri="{FF2B5EF4-FFF2-40B4-BE49-F238E27FC236}">
                <a16:creationId xmlns:a16="http://schemas.microsoft.com/office/drawing/2014/main" id="{281D46F3-5C27-CCD7-EC36-880AE1621B33}"/>
              </a:ext>
            </a:extLst>
          </p:cNvPr>
          <p:cNvSpPr>
            <a:spLocks noGrp="1"/>
          </p:cNvSpPr>
          <p:nvPr>
            <p:ph type="body" idx="1"/>
          </p:nvPr>
        </p:nvSpPr>
        <p:spPr>
          <a:xfrm>
            <a:off x="3870501" y="372069"/>
            <a:ext cx="12106099" cy="820674"/>
          </a:xfrm>
        </p:spPr>
        <p:txBody>
          <a:bodyPr/>
          <a:lstStyle/>
          <a:p>
            <a:r>
              <a:rPr lang="en-US" sz="5333" dirty="0">
                <a:latin typeface="Arial" panose="020B0604020202020204" pitchFamily="34" charset="0"/>
              </a:rPr>
              <a:t>Alley Enhancement </a:t>
            </a:r>
          </a:p>
        </p:txBody>
      </p:sp>
      <p:pic>
        <p:nvPicPr>
          <p:cNvPr id="4" name="Picture 3" descr="A car driving down a street&#10;&#10;Description automatically generated with low confidence">
            <a:extLst>
              <a:ext uri="{FF2B5EF4-FFF2-40B4-BE49-F238E27FC236}">
                <a16:creationId xmlns:a16="http://schemas.microsoft.com/office/drawing/2014/main" id="{3A9C6592-4AEA-91BF-0D4A-D14007E15CB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2045" y="1570835"/>
            <a:ext cx="7985956" cy="5578332"/>
          </a:xfrm>
          <a:prstGeom prst="rect">
            <a:avLst/>
          </a:prstGeom>
        </p:spPr>
      </p:pic>
      <p:sp>
        <p:nvSpPr>
          <p:cNvPr id="5" name="TextBox 4">
            <a:extLst>
              <a:ext uri="{FF2B5EF4-FFF2-40B4-BE49-F238E27FC236}">
                <a16:creationId xmlns:a16="http://schemas.microsoft.com/office/drawing/2014/main" id="{5F5E1BF9-884F-B338-ABAA-921FA7EE5BAA}"/>
              </a:ext>
            </a:extLst>
          </p:cNvPr>
          <p:cNvSpPr txBox="1"/>
          <p:nvPr/>
        </p:nvSpPr>
        <p:spPr>
          <a:xfrm>
            <a:off x="8775879" y="7175399"/>
            <a:ext cx="4038600" cy="1405256"/>
          </a:xfrm>
          <a:prstGeom prst="rect">
            <a:avLst/>
          </a:prstGeom>
          <a:solidFill>
            <a:schemeClr val="bg1"/>
          </a:solidFill>
        </p:spPr>
        <p:txBody>
          <a:bodyPr wrap="square" rtlCol="0">
            <a:spAutoFit/>
          </a:bodyPr>
          <a:lstStyle/>
          <a:p>
            <a:pPr marL="457189" indent="-457189" defTabSz="1219170">
              <a:buFontTx/>
              <a:buAutoNum type="alphaUcPeriod"/>
              <a:defRPr/>
            </a:pPr>
            <a:r>
              <a:rPr lang="en-US" sz="2133" dirty="0">
                <a:solidFill>
                  <a:srgbClr val="2D427F"/>
                </a:solidFill>
                <a:latin typeface="Arial" panose="020B0604020202020204" pitchFamily="34" charset="0"/>
                <a:cs typeface="Arial" panose="020B0604020202020204" pitchFamily="34" charset="0"/>
              </a:rPr>
              <a:t>Decorative Wayfinding Signage </a:t>
            </a:r>
          </a:p>
          <a:p>
            <a:pPr marL="457189" indent="-457189" defTabSz="1219170">
              <a:buFontTx/>
              <a:buAutoNum type="alphaUcPeriod"/>
              <a:defRPr/>
            </a:pPr>
            <a:r>
              <a:rPr lang="en-US" sz="2133" dirty="0">
                <a:solidFill>
                  <a:srgbClr val="2D427F"/>
                </a:solidFill>
                <a:latin typeface="Arial" panose="020B0604020202020204" pitchFamily="34" charset="0"/>
                <a:cs typeface="Arial" panose="020B0604020202020204" pitchFamily="34" charset="0"/>
              </a:rPr>
              <a:t>Special Parking Lot Paving </a:t>
            </a:r>
          </a:p>
          <a:p>
            <a:pPr marL="457189" indent="-457189" defTabSz="1219170">
              <a:buFontTx/>
              <a:buAutoNum type="alphaUcPeriod"/>
              <a:defRPr/>
            </a:pPr>
            <a:r>
              <a:rPr lang="en-US" sz="2133" dirty="0">
                <a:solidFill>
                  <a:srgbClr val="2D427F"/>
                </a:solidFill>
                <a:latin typeface="Arial" panose="020B0604020202020204" pitchFamily="34" charset="0"/>
                <a:cs typeface="Arial" panose="020B0604020202020204" pitchFamily="34" charset="0"/>
              </a:rPr>
              <a:t>Level Sidewalk Crossing </a:t>
            </a:r>
          </a:p>
        </p:txBody>
      </p:sp>
      <p:sp>
        <p:nvSpPr>
          <p:cNvPr id="7" name="TextBox 6">
            <a:extLst>
              <a:ext uri="{FF2B5EF4-FFF2-40B4-BE49-F238E27FC236}">
                <a16:creationId xmlns:a16="http://schemas.microsoft.com/office/drawing/2014/main" id="{9026AF01-E2F7-618A-4311-6AC50E552FB1}"/>
              </a:ext>
            </a:extLst>
          </p:cNvPr>
          <p:cNvSpPr txBox="1"/>
          <p:nvPr/>
        </p:nvSpPr>
        <p:spPr>
          <a:xfrm>
            <a:off x="12791901" y="7175399"/>
            <a:ext cx="3430232" cy="1405256"/>
          </a:xfrm>
          <a:prstGeom prst="rect">
            <a:avLst/>
          </a:prstGeom>
          <a:solidFill>
            <a:schemeClr val="bg1"/>
          </a:solidFill>
        </p:spPr>
        <p:txBody>
          <a:bodyPr wrap="square" rtlCol="0">
            <a:spAutoFit/>
          </a:bodyPr>
          <a:lstStyle/>
          <a:p>
            <a:pPr defTabSz="1219170">
              <a:defRPr/>
            </a:pPr>
            <a:r>
              <a:rPr lang="en-US" sz="2133" dirty="0">
                <a:solidFill>
                  <a:srgbClr val="2D427F"/>
                </a:solidFill>
                <a:latin typeface="Arial" panose="020B0604020202020204" pitchFamily="34" charset="0"/>
                <a:cs typeface="Arial" panose="020B0604020202020204" pitchFamily="34" charset="0"/>
              </a:rPr>
              <a:t>D. Rolled Curb</a:t>
            </a:r>
          </a:p>
          <a:p>
            <a:pPr defTabSz="1219170">
              <a:defRPr/>
            </a:pPr>
            <a:r>
              <a:rPr lang="en-US" sz="2133" dirty="0">
                <a:solidFill>
                  <a:srgbClr val="2D427F"/>
                </a:solidFill>
                <a:latin typeface="Arial" panose="020B0604020202020204" pitchFamily="34" charset="0"/>
                <a:cs typeface="Arial" panose="020B0604020202020204" pitchFamily="34" charset="0"/>
              </a:rPr>
              <a:t>E. Mural Wall Opportunity </a:t>
            </a:r>
          </a:p>
          <a:p>
            <a:pPr defTabSz="1219170">
              <a:defRPr/>
            </a:pPr>
            <a:r>
              <a:rPr lang="en-US" sz="2133" dirty="0">
                <a:solidFill>
                  <a:srgbClr val="2D427F"/>
                </a:solidFill>
                <a:latin typeface="Arial" panose="020B0604020202020204" pitchFamily="34" charset="0"/>
                <a:cs typeface="Arial" panose="020B0604020202020204" pitchFamily="34" charset="0"/>
              </a:rPr>
              <a:t>F. Decorative Street Light </a:t>
            </a:r>
          </a:p>
          <a:p>
            <a:pPr defTabSz="1219170">
              <a:defRPr/>
            </a:pPr>
            <a:r>
              <a:rPr lang="en-US" sz="2133" dirty="0">
                <a:solidFill>
                  <a:srgbClr val="2D427F"/>
                </a:solidFill>
                <a:latin typeface="Arial" panose="020B0604020202020204" pitchFamily="34" charset="0"/>
                <a:cs typeface="Arial" panose="020B0604020202020204" pitchFamily="34" charset="0"/>
              </a:rPr>
              <a:t>G. Truncated Dome</a:t>
            </a:r>
          </a:p>
        </p:txBody>
      </p:sp>
      <p:sp>
        <p:nvSpPr>
          <p:cNvPr id="3" name="Arrow: Right 2">
            <a:extLst>
              <a:ext uri="{FF2B5EF4-FFF2-40B4-BE49-F238E27FC236}">
                <a16:creationId xmlns:a16="http://schemas.microsoft.com/office/drawing/2014/main" id="{EC97A7BC-A59D-C8AE-483B-622B3C1781DC}"/>
              </a:ext>
            </a:extLst>
          </p:cNvPr>
          <p:cNvSpPr/>
          <p:nvPr/>
        </p:nvSpPr>
        <p:spPr>
          <a:xfrm>
            <a:off x="7142716" y="3510488"/>
            <a:ext cx="1970568" cy="595017"/>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0289559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1D46F3-5C27-CCD7-EC36-880AE1621B33}"/>
              </a:ext>
            </a:extLst>
          </p:cNvPr>
          <p:cNvSpPr>
            <a:spLocks noGrp="1"/>
          </p:cNvSpPr>
          <p:nvPr>
            <p:ph type="body" idx="1"/>
          </p:nvPr>
        </p:nvSpPr>
        <p:spPr>
          <a:xfrm>
            <a:off x="3870501" y="372069"/>
            <a:ext cx="12106099" cy="820674"/>
          </a:xfrm>
        </p:spPr>
        <p:txBody>
          <a:bodyPr/>
          <a:lstStyle/>
          <a:p>
            <a:r>
              <a:rPr lang="en-US" sz="5333" dirty="0">
                <a:latin typeface="Arial" panose="020B0604020202020204" pitchFamily="34" charset="0"/>
              </a:rPr>
              <a:t>Alley Enhancement </a:t>
            </a:r>
          </a:p>
        </p:txBody>
      </p:sp>
      <p:pic>
        <p:nvPicPr>
          <p:cNvPr id="4" name="Picture 3" descr="Graphical user interface&#10;&#10;Description automatically generated">
            <a:extLst>
              <a:ext uri="{FF2B5EF4-FFF2-40B4-BE49-F238E27FC236}">
                <a16:creationId xmlns:a16="http://schemas.microsoft.com/office/drawing/2014/main" id="{5E0DF36F-6967-0A5E-8F13-FA042F7A36E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3704" y="1513772"/>
            <a:ext cx="7841403" cy="5449280"/>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9FA51764-BFCD-0427-99F5-64309B2F05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35200" y="1408967"/>
            <a:ext cx="7841401" cy="5759375"/>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07D73CC5-8446-8E55-04D7-EACD8AAF0C4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28000" y="7281909"/>
            <a:ext cx="4190261" cy="1133383"/>
          </a:xfrm>
          <a:prstGeom prst="rect">
            <a:avLst/>
          </a:prstGeom>
        </p:spPr>
      </p:pic>
      <p:sp>
        <p:nvSpPr>
          <p:cNvPr id="11" name="TextBox 10">
            <a:extLst>
              <a:ext uri="{FF2B5EF4-FFF2-40B4-BE49-F238E27FC236}">
                <a16:creationId xmlns:a16="http://schemas.microsoft.com/office/drawing/2014/main" id="{1E41AEAC-CA1B-0801-1368-9C47F32B66B0}"/>
              </a:ext>
            </a:extLst>
          </p:cNvPr>
          <p:cNvSpPr txBox="1"/>
          <p:nvPr/>
        </p:nvSpPr>
        <p:spPr>
          <a:xfrm>
            <a:off x="123705" y="6983676"/>
            <a:ext cx="6189393" cy="338554"/>
          </a:xfrm>
          <a:prstGeom prst="rect">
            <a:avLst/>
          </a:prstGeom>
          <a:noFill/>
        </p:spPr>
        <p:txBody>
          <a:bodyPr wrap="square" rtlCol="0">
            <a:spAutoFit/>
          </a:bodyPr>
          <a:lstStyle/>
          <a:p>
            <a:r>
              <a:rPr lang="en-US" sz="1600" dirty="0"/>
              <a:t>Public Parking between Walnut &amp; Laurel </a:t>
            </a:r>
          </a:p>
        </p:txBody>
      </p:sp>
      <p:sp>
        <p:nvSpPr>
          <p:cNvPr id="3" name="TextBox 2">
            <a:extLst>
              <a:ext uri="{FF2B5EF4-FFF2-40B4-BE49-F238E27FC236}">
                <a16:creationId xmlns:a16="http://schemas.microsoft.com/office/drawing/2014/main" id="{DA566D0E-94CE-2BDF-CF0E-6E5D691CC5DE}"/>
              </a:ext>
            </a:extLst>
          </p:cNvPr>
          <p:cNvSpPr txBox="1"/>
          <p:nvPr/>
        </p:nvSpPr>
        <p:spPr>
          <a:xfrm>
            <a:off x="8143871" y="7168342"/>
            <a:ext cx="4383596" cy="1405256"/>
          </a:xfrm>
          <a:prstGeom prst="rect">
            <a:avLst/>
          </a:prstGeom>
          <a:solidFill>
            <a:schemeClr val="bg1"/>
          </a:solidFill>
        </p:spPr>
        <p:txBody>
          <a:bodyPr wrap="square" rtlCol="0">
            <a:spAutoFit/>
          </a:bodyPr>
          <a:lstStyle/>
          <a:p>
            <a:pPr marL="457189" indent="-457189">
              <a:buAutoNum type="alphaUcPeriod"/>
            </a:pPr>
            <a:r>
              <a:rPr lang="en-US" sz="2133" dirty="0">
                <a:solidFill>
                  <a:srgbClr val="2D427F"/>
                </a:solidFill>
                <a:latin typeface="Arial" panose="020B0604020202020204" pitchFamily="34" charset="0"/>
                <a:cs typeface="Arial" panose="020B0604020202020204" pitchFamily="34" charset="0"/>
              </a:rPr>
              <a:t>Flush Concrete Curb</a:t>
            </a:r>
          </a:p>
          <a:p>
            <a:pPr marL="457189" indent="-457189">
              <a:buAutoNum type="alphaUcPeriod"/>
            </a:pPr>
            <a:r>
              <a:rPr lang="en-US" sz="2133" dirty="0">
                <a:solidFill>
                  <a:srgbClr val="2D427F"/>
                </a:solidFill>
                <a:latin typeface="Arial" panose="020B0604020202020204" pitchFamily="34" charset="0"/>
                <a:cs typeface="Arial" panose="020B0604020202020204" pitchFamily="34" charset="0"/>
              </a:rPr>
              <a:t>Special Parking Lot Paving – Pedestrian Path  </a:t>
            </a:r>
          </a:p>
          <a:p>
            <a:pPr marL="457189" indent="-457189">
              <a:buAutoNum type="alphaUcPeriod"/>
            </a:pPr>
            <a:r>
              <a:rPr lang="en-US" sz="2133" dirty="0">
                <a:solidFill>
                  <a:srgbClr val="2D427F"/>
                </a:solidFill>
                <a:latin typeface="Arial" panose="020B0604020202020204" pitchFamily="34" charset="0"/>
                <a:cs typeface="Arial" panose="020B0604020202020204" pitchFamily="34" charset="0"/>
              </a:rPr>
              <a:t>Wayfinding Signage </a:t>
            </a:r>
          </a:p>
        </p:txBody>
      </p:sp>
      <p:sp>
        <p:nvSpPr>
          <p:cNvPr id="5" name="Arrow: Right 4">
            <a:extLst>
              <a:ext uri="{FF2B5EF4-FFF2-40B4-BE49-F238E27FC236}">
                <a16:creationId xmlns:a16="http://schemas.microsoft.com/office/drawing/2014/main" id="{A5D3EF20-6B1C-ED7E-B279-09DFDF328A62}"/>
              </a:ext>
            </a:extLst>
          </p:cNvPr>
          <p:cNvSpPr/>
          <p:nvPr/>
        </p:nvSpPr>
        <p:spPr>
          <a:xfrm>
            <a:off x="7071289" y="4274492"/>
            <a:ext cx="1970568" cy="595017"/>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727945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1D46F3-5C27-CCD7-EC36-880AE1621B33}"/>
              </a:ext>
            </a:extLst>
          </p:cNvPr>
          <p:cNvSpPr>
            <a:spLocks noGrp="1"/>
          </p:cNvSpPr>
          <p:nvPr>
            <p:ph type="body" idx="1"/>
          </p:nvPr>
        </p:nvSpPr>
        <p:spPr>
          <a:xfrm>
            <a:off x="3870501" y="372069"/>
            <a:ext cx="12106099" cy="820674"/>
          </a:xfrm>
        </p:spPr>
        <p:txBody>
          <a:bodyPr/>
          <a:lstStyle/>
          <a:p>
            <a:r>
              <a:rPr lang="en-US" sz="5333" dirty="0">
                <a:latin typeface="Arial" panose="020B0604020202020204" pitchFamily="34" charset="0"/>
              </a:rPr>
              <a:t>Alley Examples </a:t>
            </a:r>
          </a:p>
        </p:txBody>
      </p:sp>
      <p:pic>
        <p:nvPicPr>
          <p:cNvPr id="3" name="Picture 2" descr="Wandering the back alleys and side streets in Old Town Pasadena – LA City  Pix">
            <a:extLst>
              <a:ext uri="{FF2B5EF4-FFF2-40B4-BE49-F238E27FC236}">
                <a16:creationId xmlns:a16="http://schemas.microsoft.com/office/drawing/2014/main" id="{83817127-6A4D-A6B4-1A7E-257E002EB3A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2799" y="5117015"/>
            <a:ext cx="5286917" cy="3965189"/>
          </a:xfrm>
          <a:prstGeom prst="rect">
            <a:avLst/>
          </a:prstGeom>
          <a:noFill/>
          <a:ln>
            <a:noFill/>
          </a:ln>
        </p:spPr>
      </p:pic>
      <p:pic>
        <p:nvPicPr>
          <p:cNvPr id="4" name="Picture 3" descr="One Colorado. Smith Alley. Old Town Pasadena. | Old town ...">
            <a:extLst>
              <a:ext uri="{FF2B5EF4-FFF2-40B4-BE49-F238E27FC236}">
                <a16:creationId xmlns:a16="http://schemas.microsoft.com/office/drawing/2014/main" id="{6654BD04-C5DE-6152-DC0F-745796EFD90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32600" y="2051739"/>
            <a:ext cx="8494323" cy="5662879"/>
          </a:xfrm>
          <a:prstGeom prst="rect">
            <a:avLst/>
          </a:prstGeom>
          <a:noFill/>
          <a:ln>
            <a:noFill/>
          </a:ln>
        </p:spPr>
      </p:pic>
      <p:sp>
        <p:nvSpPr>
          <p:cNvPr id="5" name="TextBox 4">
            <a:extLst>
              <a:ext uri="{FF2B5EF4-FFF2-40B4-BE49-F238E27FC236}">
                <a16:creationId xmlns:a16="http://schemas.microsoft.com/office/drawing/2014/main" id="{87EE92B3-0D46-0E89-3A9E-952D0FE8CD4B}"/>
              </a:ext>
            </a:extLst>
          </p:cNvPr>
          <p:cNvSpPr txBox="1"/>
          <p:nvPr/>
        </p:nvSpPr>
        <p:spPr>
          <a:xfrm rot="16200000">
            <a:off x="-763946" y="3315912"/>
            <a:ext cx="2805344" cy="276999"/>
          </a:xfrm>
          <a:prstGeom prst="rect">
            <a:avLst/>
          </a:prstGeom>
          <a:noFill/>
        </p:spPr>
        <p:txBody>
          <a:bodyPr wrap="square" rtlCol="0">
            <a:spAutoFit/>
          </a:bodyPr>
          <a:lstStyle/>
          <a:p>
            <a:r>
              <a:rPr lang="en-US" sz="1200" dirty="0"/>
              <a:t>Source: RRM Design Group </a:t>
            </a:r>
          </a:p>
        </p:txBody>
      </p:sp>
      <p:pic>
        <p:nvPicPr>
          <p:cNvPr id="7" name="Picture 6" descr="A picture containing sky, outdoor, building, old&#10;&#10;Description automatically generated">
            <a:extLst>
              <a:ext uri="{FF2B5EF4-FFF2-40B4-BE49-F238E27FC236}">
                <a16:creationId xmlns:a16="http://schemas.microsoft.com/office/drawing/2014/main" id="{4CB980FD-C93F-931D-F8F0-8DE3E57AEB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2845" y="1523999"/>
            <a:ext cx="5286917" cy="3333085"/>
          </a:xfrm>
          <a:prstGeom prst="rect">
            <a:avLst/>
          </a:prstGeom>
        </p:spPr>
      </p:pic>
      <p:sp>
        <p:nvSpPr>
          <p:cNvPr id="8" name="TextBox 7">
            <a:extLst>
              <a:ext uri="{FF2B5EF4-FFF2-40B4-BE49-F238E27FC236}">
                <a16:creationId xmlns:a16="http://schemas.microsoft.com/office/drawing/2014/main" id="{EC40813E-E75D-37E3-B14B-A337BA6AD651}"/>
              </a:ext>
            </a:extLst>
          </p:cNvPr>
          <p:cNvSpPr txBox="1"/>
          <p:nvPr/>
        </p:nvSpPr>
        <p:spPr>
          <a:xfrm rot="16200000">
            <a:off x="-897491" y="6953761"/>
            <a:ext cx="2805344" cy="276999"/>
          </a:xfrm>
          <a:prstGeom prst="rect">
            <a:avLst/>
          </a:prstGeom>
          <a:noFill/>
        </p:spPr>
        <p:txBody>
          <a:bodyPr wrap="square" rtlCol="0">
            <a:spAutoFit/>
          </a:bodyPr>
          <a:lstStyle/>
          <a:p>
            <a:r>
              <a:rPr lang="en-US" sz="1200" dirty="0"/>
              <a:t>Source: Google Maps</a:t>
            </a:r>
          </a:p>
        </p:txBody>
      </p:sp>
      <p:sp>
        <p:nvSpPr>
          <p:cNvPr id="6" name="TextBox 5">
            <a:extLst>
              <a:ext uri="{FF2B5EF4-FFF2-40B4-BE49-F238E27FC236}">
                <a16:creationId xmlns:a16="http://schemas.microsoft.com/office/drawing/2014/main" id="{9AE7E0AE-F7A8-0B16-3639-CA617A55A931}"/>
              </a:ext>
            </a:extLst>
          </p:cNvPr>
          <p:cNvSpPr txBox="1"/>
          <p:nvPr/>
        </p:nvSpPr>
        <p:spPr>
          <a:xfrm>
            <a:off x="6714951" y="7924800"/>
            <a:ext cx="2805344" cy="276999"/>
          </a:xfrm>
          <a:prstGeom prst="rect">
            <a:avLst/>
          </a:prstGeom>
          <a:noFill/>
        </p:spPr>
        <p:txBody>
          <a:bodyPr wrap="square" rtlCol="0">
            <a:spAutoFit/>
          </a:bodyPr>
          <a:lstStyle/>
          <a:p>
            <a:r>
              <a:rPr lang="en-US" sz="1200" dirty="0"/>
              <a:t>Source: Google Maps</a:t>
            </a:r>
          </a:p>
        </p:txBody>
      </p:sp>
    </p:spTree>
    <p:extLst>
      <p:ext uri="{BB962C8B-B14F-4D97-AF65-F5344CB8AC3E}">
        <p14:creationId xmlns:p14="http://schemas.microsoft.com/office/powerpoint/2010/main" val="14665245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149" y="2888979"/>
            <a:ext cx="16256000" cy="4836887"/>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chemeClr val="tx2"/>
          </a:solidFill>
        </p:spPr>
        <p:txBody>
          <a:bodyPr wrap="square" lIns="0" tIns="0" rIns="0" bIns="0" rtlCol="0"/>
          <a:lstStyle/>
          <a:p>
            <a:pPr defTabSz="914377"/>
            <a:endParaRPr dirty="0">
              <a:solidFill>
                <a:prstClr val="black"/>
              </a:solidFill>
              <a:latin typeface="Calibri"/>
            </a:endParaRPr>
          </a:p>
        </p:txBody>
      </p:sp>
      <p:sp>
        <p:nvSpPr>
          <p:cNvPr id="5" name="object 5"/>
          <p:cNvSpPr txBox="1">
            <a:spLocks noGrp="1"/>
          </p:cNvSpPr>
          <p:nvPr>
            <p:ph type="body" idx="1"/>
          </p:nvPr>
        </p:nvSpPr>
        <p:spPr>
          <a:xfrm>
            <a:off x="730450" y="3962400"/>
            <a:ext cx="14782801" cy="1785104"/>
          </a:xfrm>
          <a:prstGeom prst="rect">
            <a:avLst/>
          </a:prstGeom>
        </p:spPr>
        <p:txBody>
          <a:bodyPr vert="horz" wrap="square" lIns="0" tIns="0" rIns="0" bIns="0" rtlCol="0">
            <a:spAutoFit/>
          </a:bodyPr>
          <a:lstStyle/>
          <a:p>
            <a:pPr marL="12700" algn="ctr"/>
            <a:r>
              <a:rPr lang="en-US" sz="8000" spc="135" dirty="0">
                <a:latin typeface="Arial" panose="020B0604020202020204" pitchFamily="34" charset="0"/>
                <a:cs typeface="Arial" panose="020B0604020202020204" pitchFamily="34" charset="0"/>
              </a:rPr>
              <a:t>Discussion</a:t>
            </a:r>
          </a:p>
          <a:p>
            <a:pPr marL="12700" algn="ctr"/>
            <a:r>
              <a:rPr lang="en-US" sz="3600" spc="135" dirty="0">
                <a:solidFill>
                  <a:srgbClr val="F9AC28"/>
                </a:solidFill>
                <a:latin typeface="Arial" panose="020B0604020202020204" pitchFamily="34" charset="0"/>
                <a:cs typeface="Arial" panose="020B0604020202020204" pitchFamily="34" charset="0"/>
              </a:rPr>
              <a:t>Are we on the right track? </a:t>
            </a:r>
          </a:p>
        </p:txBody>
      </p:sp>
      <p:pic>
        <p:nvPicPr>
          <p:cNvPr id="2" name="Picture 1">
            <a:extLst>
              <a:ext uri="{FF2B5EF4-FFF2-40B4-BE49-F238E27FC236}">
                <a16:creationId xmlns:a16="http://schemas.microsoft.com/office/drawing/2014/main" id="{0A5217AB-9138-3BE4-899B-04C457CB6C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5966" y="322611"/>
            <a:ext cx="7157919" cy="2123892"/>
          </a:xfrm>
          <a:prstGeom prst="rect">
            <a:avLst/>
          </a:prstGeom>
        </p:spPr>
      </p:pic>
    </p:spTree>
    <p:extLst>
      <p:ext uri="{BB962C8B-B14F-4D97-AF65-F5344CB8AC3E}">
        <p14:creationId xmlns:p14="http://schemas.microsoft.com/office/powerpoint/2010/main" val="21270378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bject 3"/>
          <p:cNvSpPr/>
          <p:nvPr/>
        </p:nvSpPr>
        <p:spPr>
          <a:xfrm>
            <a:off x="-6149" y="2888979"/>
            <a:ext cx="16256000" cy="4836887"/>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chemeClr val="tx2"/>
          </a:solidFill>
        </p:spPr>
        <p:txBody>
          <a:bodyPr wrap="square" lIns="0" tIns="0" rIns="0" bIns="0" rtlCol="0"/>
          <a:lstStyle/>
          <a:p>
            <a:pPr defTabSz="914377"/>
            <a:endParaRPr dirty="0">
              <a:solidFill>
                <a:prstClr val="black"/>
              </a:solidFill>
              <a:latin typeface="Calibri"/>
            </a:endParaRPr>
          </a:p>
        </p:txBody>
      </p:sp>
      <p:sp>
        <p:nvSpPr>
          <p:cNvPr id="5" name="object 5"/>
          <p:cNvSpPr txBox="1">
            <a:spLocks noGrp="1"/>
          </p:cNvSpPr>
          <p:nvPr>
            <p:ph type="body" idx="1"/>
          </p:nvPr>
        </p:nvSpPr>
        <p:spPr>
          <a:xfrm>
            <a:off x="0" y="4422468"/>
            <a:ext cx="16249851" cy="3016210"/>
          </a:xfrm>
          <a:prstGeom prst="rect">
            <a:avLst/>
          </a:prstGeom>
        </p:spPr>
        <p:txBody>
          <a:bodyPr vert="horz" wrap="square" lIns="0" tIns="0" rIns="0" bIns="0" rtlCol="0">
            <a:spAutoFit/>
          </a:bodyPr>
          <a:lstStyle/>
          <a:p>
            <a:pPr marL="12700" algn="ctr"/>
            <a:r>
              <a:rPr lang="en-US" sz="8000" spc="135" dirty="0">
                <a:latin typeface="Arial" panose="020B0604020202020204" pitchFamily="34" charset="0"/>
                <a:cs typeface="Arial" panose="020B0604020202020204" pitchFamily="34" charset="0"/>
              </a:rPr>
              <a:t>Next Steps</a:t>
            </a:r>
          </a:p>
          <a:p>
            <a:pPr marL="12700" algn="ctr"/>
            <a:r>
              <a:rPr lang="en-US" sz="3600" spc="135" dirty="0">
                <a:solidFill>
                  <a:srgbClr val="F9AC28"/>
                </a:solidFill>
                <a:latin typeface="Arial" panose="020B0604020202020204" pitchFamily="34" charset="0"/>
                <a:cs typeface="Arial" panose="020B0604020202020204" pitchFamily="34" charset="0"/>
              </a:rPr>
              <a:t>Virtual Community Workshop February 15, 2023 @ 7 pm </a:t>
            </a:r>
          </a:p>
          <a:p>
            <a:pPr marL="12700" algn="ctr"/>
            <a:r>
              <a:rPr lang="en-US" sz="3600" spc="135" dirty="0">
                <a:solidFill>
                  <a:srgbClr val="F9AC28"/>
                </a:solidFill>
                <a:latin typeface="Arial" panose="020B0604020202020204" pitchFamily="34" charset="0"/>
                <a:cs typeface="Arial" panose="020B0604020202020204" pitchFamily="34" charset="0"/>
              </a:rPr>
              <a:t>Register at www.sancarlosdowntownplan.com</a:t>
            </a:r>
          </a:p>
          <a:p>
            <a:pPr marL="12700" algn="ctr"/>
            <a:endParaRPr lang="en-US" sz="3600" spc="135" dirty="0">
              <a:solidFill>
                <a:srgbClr val="F9AC28"/>
              </a:solidFill>
              <a:latin typeface="Arial" panose="020B0604020202020204" pitchFamily="34" charset="0"/>
              <a:cs typeface="Arial" panose="020B0604020202020204" pitchFamily="34" charset="0"/>
            </a:endParaRPr>
          </a:p>
          <a:p>
            <a:pPr marL="12700" algn="ctr"/>
            <a:endParaRPr lang="en-US" sz="800" spc="135" dirty="0">
              <a:solidFill>
                <a:srgbClr val="FFC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A5217AB-9138-3BE4-899B-04C457CB6C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45966" y="322611"/>
            <a:ext cx="7157919" cy="2123892"/>
          </a:xfrm>
          <a:prstGeom prst="rect">
            <a:avLst/>
          </a:prstGeom>
        </p:spPr>
      </p:pic>
    </p:spTree>
    <p:extLst>
      <p:ext uri="{BB962C8B-B14F-4D97-AF65-F5344CB8AC3E}">
        <p14:creationId xmlns:p14="http://schemas.microsoft.com/office/powerpoint/2010/main" val="2698032208"/>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D349D3-3F19-A4BE-7166-11A1676085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00" y="205409"/>
            <a:ext cx="16256000" cy="8481391"/>
          </a:xfrm>
          <a:prstGeom prst="rect">
            <a:avLst/>
          </a:prstGeom>
        </p:spPr>
      </p:pic>
      <p:sp>
        <p:nvSpPr>
          <p:cNvPr id="4" name="TextBox 3">
            <a:extLst>
              <a:ext uri="{FF2B5EF4-FFF2-40B4-BE49-F238E27FC236}">
                <a16:creationId xmlns:a16="http://schemas.microsoft.com/office/drawing/2014/main" id="{F32B30C0-62A4-8EC2-5B40-DBD4747C6DEE}"/>
              </a:ext>
            </a:extLst>
          </p:cNvPr>
          <p:cNvSpPr txBox="1"/>
          <p:nvPr/>
        </p:nvSpPr>
        <p:spPr>
          <a:xfrm>
            <a:off x="12401005" y="228600"/>
            <a:ext cx="3854995" cy="1405256"/>
          </a:xfrm>
          <a:prstGeom prst="rect">
            <a:avLst/>
          </a:prstGeom>
          <a:noFill/>
          <a:ln w="41275">
            <a:solidFill>
              <a:schemeClr val="accent6"/>
            </a:solidFill>
          </a:ln>
        </p:spPr>
        <p:txBody>
          <a:bodyPr wrap="square">
            <a:spAutoFit/>
          </a:bodyPr>
          <a:lstStyle/>
          <a:p>
            <a:r>
              <a:rPr lang="en-US" sz="2133" b="1" dirty="0">
                <a:solidFill>
                  <a:schemeClr val="bg1"/>
                </a:solidFill>
                <a:latin typeface="Calibri" panose="020F0502020204030204" pitchFamily="34" charset="0"/>
              </a:rPr>
              <a:t>1/25 DTAC</a:t>
            </a:r>
          </a:p>
          <a:p>
            <a:r>
              <a:rPr lang="en-US" sz="2133" b="1" dirty="0">
                <a:solidFill>
                  <a:srgbClr val="F9AC28"/>
                </a:solidFill>
                <a:latin typeface="Calibri" panose="020F0502020204030204" pitchFamily="34" charset="0"/>
              </a:rPr>
              <a:t>2/15 workshop</a:t>
            </a:r>
          </a:p>
          <a:p>
            <a:r>
              <a:rPr lang="en-US" sz="2133" b="1" dirty="0">
                <a:solidFill>
                  <a:schemeClr val="bg1"/>
                </a:solidFill>
                <a:latin typeface="Calibri" panose="020F0502020204030204" pitchFamily="34" charset="0"/>
              </a:rPr>
              <a:t>March -  Planning Commission and City Council Study Sessions</a:t>
            </a:r>
          </a:p>
        </p:txBody>
      </p:sp>
    </p:spTree>
    <p:extLst>
      <p:ext uri="{BB962C8B-B14F-4D97-AF65-F5344CB8AC3E}">
        <p14:creationId xmlns:p14="http://schemas.microsoft.com/office/powerpoint/2010/main" val="24460817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979206"/>
            <a:ext cx="16256000" cy="1535394"/>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rgbClr val="002D6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txBox="1">
            <a:spLocks noGrp="1"/>
          </p:cNvSpPr>
          <p:nvPr>
            <p:ph type="body" idx="1"/>
          </p:nvPr>
        </p:nvSpPr>
        <p:spPr>
          <a:xfrm>
            <a:off x="508000" y="1069794"/>
            <a:ext cx="14782800" cy="1354217"/>
          </a:xfrm>
          <a:prstGeom prst="rect">
            <a:avLst/>
          </a:prstGeom>
        </p:spPr>
        <p:txBody>
          <a:bodyPr vert="horz" wrap="square" lIns="0" tIns="0" rIns="0" bIns="0" rtlCol="0">
            <a:spAutoFit/>
          </a:bodyPr>
          <a:lstStyle/>
          <a:p>
            <a:pPr marL="12700" algn="ctr">
              <a:lnSpc>
                <a:spcPct val="100000"/>
              </a:lnSpc>
            </a:pPr>
            <a:r>
              <a:rPr lang="en-US" sz="8800" spc="40" dirty="0"/>
              <a:t>DTAC Meeting Agenda</a:t>
            </a:r>
          </a:p>
        </p:txBody>
      </p:sp>
      <p:sp>
        <p:nvSpPr>
          <p:cNvPr id="2" name="TextBox 1"/>
          <p:cNvSpPr txBox="1"/>
          <p:nvPr/>
        </p:nvSpPr>
        <p:spPr>
          <a:xfrm>
            <a:off x="2870200" y="3962400"/>
            <a:ext cx="10972800"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Comments from the Public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94081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979206"/>
            <a:ext cx="16256000" cy="1535394"/>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rgbClr val="002D6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txBox="1">
            <a:spLocks noGrp="1"/>
          </p:cNvSpPr>
          <p:nvPr>
            <p:ph type="body" idx="1"/>
          </p:nvPr>
        </p:nvSpPr>
        <p:spPr>
          <a:xfrm>
            <a:off x="508000" y="1069794"/>
            <a:ext cx="14782800" cy="1354217"/>
          </a:xfrm>
          <a:prstGeom prst="rect">
            <a:avLst/>
          </a:prstGeom>
        </p:spPr>
        <p:txBody>
          <a:bodyPr vert="horz" wrap="square" lIns="0" tIns="0" rIns="0" bIns="0" rtlCol="0">
            <a:spAutoFit/>
          </a:bodyPr>
          <a:lstStyle/>
          <a:p>
            <a:pPr marL="12700" algn="ctr">
              <a:lnSpc>
                <a:spcPct val="100000"/>
              </a:lnSpc>
            </a:pPr>
            <a:r>
              <a:rPr lang="en-US" sz="8800" spc="40" dirty="0"/>
              <a:t>DTAC Meeting Agenda</a:t>
            </a:r>
          </a:p>
        </p:txBody>
      </p:sp>
      <p:sp>
        <p:nvSpPr>
          <p:cNvPr id="2" name="TextBox 1"/>
          <p:cNvSpPr txBox="1"/>
          <p:nvPr/>
        </p:nvSpPr>
        <p:spPr>
          <a:xfrm>
            <a:off x="2184400" y="3200400"/>
            <a:ext cx="10972800" cy="646331"/>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Wrap Up</a:t>
            </a:r>
            <a:endParaRPr kumimoji="0" lang="en-US" sz="36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200" y="6477000"/>
            <a:ext cx="3226140" cy="2547592"/>
          </a:xfrm>
          <a:prstGeom prst="rect">
            <a:avLst/>
          </a:prstGeom>
        </p:spPr>
      </p:pic>
    </p:spTree>
    <p:extLst>
      <p:ext uri="{BB962C8B-B14F-4D97-AF65-F5344CB8AC3E}">
        <p14:creationId xmlns:p14="http://schemas.microsoft.com/office/powerpoint/2010/main" val="42171667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D1D63A7E-3CAE-9194-7554-9DDB18A7DDC6}"/>
              </a:ext>
            </a:extLst>
          </p:cNvPr>
          <p:cNvSpPr txBox="1">
            <a:spLocks/>
          </p:cNvSpPr>
          <p:nvPr/>
        </p:nvSpPr>
        <p:spPr>
          <a:xfrm>
            <a:off x="2794000" y="6544897"/>
            <a:ext cx="10978949" cy="1094957"/>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110000"/>
              </a:lnSpc>
              <a:spcBef>
                <a:spcPts val="1000"/>
              </a:spcBef>
              <a:buFont typeface="Arial" panose="020B0604020202020204" pitchFamily="34" charset="0"/>
              <a:buNone/>
              <a:defRPr sz="2800" kern="1200">
                <a:solidFill>
                  <a:schemeClr val="accent4"/>
                </a:solidFill>
                <a:latin typeface="Barlow Condensed SemiBold" panose="00000706000000000000" pitchFamily="2" charset="0"/>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Barlow Condensed SemiBold" panose="00000706000000000000" pitchFamily="2" charset="0"/>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Barlow Condensed SemiBold" panose="00000706000000000000" pitchFamily="2" charset="0"/>
                <a:ea typeface="+mn-ea"/>
                <a:cs typeface="+mn-cs"/>
              </a:defRPr>
            </a:lvl3pPr>
            <a:lvl4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Barlow Condensed SemiBold" panose="00000706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300" dirty="0">
                <a:solidFill>
                  <a:srgbClr val="F9AC28"/>
                </a:solidFill>
                <a:latin typeface="Barlow Semi Condensed Medium" panose="00000606000000000000" pitchFamily="2" charset="0"/>
              </a:rPr>
              <a:t>sancarlosdowntownplan.com</a:t>
            </a:r>
          </a:p>
          <a:p>
            <a:pPr algn="ctr"/>
            <a:endParaRPr lang="en-US" dirty="0">
              <a:latin typeface="Barlow Condensed Light" panose="00000406000000000000" pitchFamily="2" charset="0"/>
            </a:endParaRPr>
          </a:p>
        </p:txBody>
      </p:sp>
      <p:sp>
        <p:nvSpPr>
          <p:cNvPr id="3" name="object 3">
            <a:extLst>
              <a:ext uri="{FF2B5EF4-FFF2-40B4-BE49-F238E27FC236}">
                <a16:creationId xmlns:a16="http://schemas.microsoft.com/office/drawing/2014/main" id="{D4DE270A-7C67-02B1-DA9A-7E5F6D3D1951}"/>
              </a:ext>
            </a:extLst>
          </p:cNvPr>
          <p:cNvSpPr/>
          <p:nvPr/>
        </p:nvSpPr>
        <p:spPr>
          <a:xfrm>
            <a:off x="-6149" y="4540836"/>
            <a:ext cx="16256000" cy="1732714"/>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rgbClr val="00377A"/>
          </a:solidFill>
        </p:spPr>
        <p:txBody>
          <a:bodyPr wrap="square" lIns="0" tIns="0" rIns="0" bIns="0" rtlCol="0"/>
          <a:lstStyle/>
          <a:p>
            <a:endParaRPr dirty="0"/>
          </a:p>
        </p:txBody>
      </p:sp>
      <p:pic>
        <p:nvPicPr>
          <p:cNvPr id="13" name="Picture 12">
            <a:extLst>
              <a:ext uri="{FF2B5EF4-FFF2-40B4-BE49-F238E27FC236}">
                <a16:creationId xmlns:a16="http://schemas.microsoft.com/office/drawing/2014/main" id="{0613971A-5AE3-75AA-9F69-F1372A4B02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80000" y="228600"/>
            <a:ext cx="5410200" cy="3942983"/>
          </a:xfrm>
          <a:prstGeom prst="rect">
            <a:avLst/>
          </a:prstGeom>
        </p:spPr>
      </p:pic>
      <p:sp>
        <p:nvSpPr>
          <p:cNvPr id="9" name="object 5">
            <a:extLst>
              <a:ext uri="{FF2B5EF4-FFF2-40B4-BE49-F238E27FC236}">
                <a16:creationId xmlns:a16="http://schemas.microsoft.com/office/drawing/2014/main" id="{27EAA904-D23B-5100-63F4-9088F3CF85CE}"/>
              </a:ext>
            </a:extLst>
          </p:cNvPr>
          <p:cNvSpPr txBox="1">
            <a:spLocks/>
          </p:cNvSpPr>
          <p:nvPr/>
        </p:nvSpPr>
        <p:spPr>
          <a:xfrm>
            <a:off x="279401" y="4685335"/>
            <a:ext cx="15621000" cy="1600438"/>
          </a:xfrm>
          <a:prstGeom prst="rect">
            <a:avLst/>
          </a:prstGeom>
        </p:spPr>
        <p:txBody>
          <a:bodyPr vert="horz" wrap="square" lIns="0" tIns="0" rIns="0" bIns="0" rtlCol="0">
            <a:spAutoFit/>
          </a:bodyPr>
          <a:lstStyle>
            <a:lvl1pPr marL="0">
              <a:defRPr sz="12600" b="1" i="0">
                <a:solidFill>
                  <a:schemeClr val="bg1"/>
                </a:solidFill>
                <a:latin typeface="Akzidenz-Grotesk Std Bold Cnd"/>
                <a:ea typeface="+mn-ea"/>
                <a:cs typeface="Akzidenz-Grotesk Std Bold Cn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gn="ctr"/>
            <a:r>
              <a:rPr lang="en-US" sz="9600" kern="0" spc="135" dirty="0">
                <a:latin typeface="Arial" panose="020B0604020202020204" pitchFamily="34" charset="0"/>
                <a:cs typeface="Arial" panose="020B0604020202020204" pitchFamily="34" charset="0"/>
              </a:rPr>
              <a:t>Thanks for participating!</a:t>
            </a:r>
          </a:p>
          <a:p>
            <a:pPr marL="12700" algn="ctr"/>
            <a:endParaRPr lang="en-US" sz="800" kern="0" spc="135" dirty="0">
              <a:solidFill>
                <a:srgbClr val="FFC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7F8A67E-1D5E-F15D-3C89-8D70F317ADF4}"/>
              </a:ext>
            </a:extLst>
          </p:cNvPr>
          <p:cNvSpPr txBox="1"/>
          <p:nvPr/>
        </p:nvSpPr>
        <p:spPr>
          <a:xfrm>
            <a:off x="2566935" y="7772400"/>
            <a:ext cx="11433077" cy="707886"/>
          </a:xfrm>
          <a:prstGeom prst="rect">
            <a:avLst/>
          </a:prstGeom>
          <a:noFill/>
        </p:spPr>
        <p:txBody>
          <a:bodyPr wrap="square">
            <a:spAutoFit/>
          </a:bodyPr>
          <a:lstStyle/>
          <a:p>
            <a:pPr algn="ctr"/>
            <a:r>
              <a:rPr lang="en-US" sz="4000" kern="0" dirty="0">
                <a:solidFill>
                  <a:srgbClr val="00377A"/>
                </a:solidFill>
                <a:latin typeface="Barlow Semi Condensed Medium" panose="00000606000000000000" pitchFamily="2" charset="0"/>
              </a:rPr>
              <a:t>Contact Us: AdvancePlanning@cityofsancarlos.org</a:t>
            </a:r>
            <a:endParaRPr lang="en-US" sz="4000" dirty="0">
              <a:solidFill>
                <a:srgbClr val="00377A"/>
              </a:solidFill>
              <a:latin typeface="Barlow Semi Condensed Medium" panose="00000606000000000000" pitchFamily="2" charset="0"/>
            </a:endParaRPr>
          </a:p>
        </p:txBody>
      </p:sp>
    </p:spTree>
    <p:extLst>
      <p:ext uri="{BB962C8B-B14F-4D97-AF65-F5344CB8AC3E}">
        <p14:creationId xmlns:p14="http://schemas.microsoft.com/office/powerpoint/2010/main" val="385994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6"/>
          <p:cNvSpPr txBox="1"/>
          <p:nvPr/>
        </p:nvSpPr>
        <p:spPr>
          <a:xfrm>
            <a:off x="3639038" y="2533952"/>
            <a:ext cx="6305062" cy="1292662"/>
          </a:xfrm>
          <a:prstGeom prst="rect">
            <a:avLst/>
          </a:prstGeom>
        </p:spPr>
        <p:txBody>
          <a:bodyPr vert="horz" wrap="square" lIns="0" tIns="0" rIns="0" bIns="0" rtlCol="0">
            <a:spAutoFit/>
          </a:bodyPr>
          <a:lstStyle/>
          <a:p>
            <a:pPr algn="ctr">
              <a:tabLst>
                <a:tab pos="721360" algn="l"/>
                <a:tab pos="2650490" algn="l"/>
              </a:tabLst>
            </a:pPr>
            <a:r>
              <a:rPr lang="en-US" sz="3600" dirty="0">
                <a:solidFill>
                  <a:srgbClr val="002D62"/>
                </a:solidFill>
                <a:latin typeface="Barlow" panose="00000500000000000000" pitchFamily="2" charset="0"/>
                <a:cs typeface="Akzidenz-Grotesk Std Med"/>
              </a:rPr>
              <a:t>Lisa Porras, AICP</a:t>
            </a:r>
            <a:endParaRPr sz="3600" dirty="0">
              <a:latin typeface="Barlow" panose="00000500000000000000" pitchFamily="2" charset="0"/>
              <a:cs typeface="Akzidenz-Grotesk Std Med"/>
            </a:endParaRPr>
          </a:p>
          <a:p>
            <a:pPr marR="5080" algn="ctr">
              <a:tabLst>
                <a:tab pos="934719" algn="l"/>
                <a:tab pos="1476375" algn="l"/>
                <a:tab pos="2417445" algn="l"/>
                <a:tab pos="2952115" algn="l"/>
                <a:tab pos="5146675" algn="l"/>
                <a:tab pos="8039100" algn="l"/>
              </a:tabLst>
            </a:pPr>
            <a:r>
              <a:rPr lang="en-US" sz="2400" dirty="0">
                <a:solidFill>
                  <a:srgbClr val="002D62"/>
                </a:solidFill>
                <a:latin typeface="Barlow" panose="00000500000000000000" pitchFamily="2" charset="0"/>
                <a:cs typeface="Akzidenz-Grotesk Std Med"/>
              </a:rPr>
              <a:t>Planning Manager, Advance Planning</a:t>
            </a:r>
          </a:p>
          <a:p>
            <a:pPr marR="5080" algn="ctr">
              <a:tabLst>
                <a:tab pos="934719" algn="l"/>
                <a:tab pos="1476375" algn="l"/>
                <a:tab pos="2417445" algn="l"/>
                <a:tab pos="2952115" algn="l"/>
                <a:tab pos="5146675" algn="l"/>
                <a:tab pos="8039100" algn="l"/>
              </a:tabLst>
            </a:pPr>
            <a:r>
              <a:rPr sz="2400" dirty="0">
                <a:solidFill>
                  <a:srgbClr val="002D62"/>
                </a:solidFill>
                <a:latin typeface="Barlow" panose="00000500000000000000" pitchFamily="2" charset="0"/>
                <a:cs typeface="Akzidenz-Grotesk Std Med"/>
              </a:rPr>
              <a:t>  City</a:t>
            </a:r>
            <a:r>
              <a:rPr lang="en-US" sz="2400" dirty="0">
                <a:solidFill>
                  <a:srgbClr val="002D62"/>
                </a:solidFill>
                <a:latin typeface="Barlow" panose="00000500000000000000" pitchFamily="2" charset="0"/>
                <a:cs typeface="Akzidenz-Grotesk Std Med"/>
              </a:rPr>
              <a:t> </a:t>
            </a:r>
            <a:r>
              <a:rPr sz="2400" dirty="0">
                <a:solidFill>
                  <a:srgbClr val="002D62"/>
                </a:solidFill>
                <a:latin typeface="Barlow" panose="00000500000000000000" pitchFamily="2" charset="0"/>
                <a:cs typeface="Akzidenz-Grotesk Std Med"/>
              </a:rPr>
              <a:t>of</a:t>
            </a:r>
            <a:r>
              <a:rPr lang="en-US" sz="2400" dirty="0">
                <a:solidFill>
                  <a:srgbClr val="002D62"/>
                </a:solidFill>
                <a:latin typeface="Barlow" panose="00000500000000000000" pitchFamily="2" charset="0"/>
                <a:cs typeface="Akzidenz-Grotesk Std Med"/>
              </a:rPr>
              <a:t> </a:t>
            </a:r>
            <a:r>
              <a:rPr sz="2400" dirty="0">
                <a:solidFill>
                  <a:srgbClr val="002D62"/>
                </a:solidFill>
                <a:latin typeface="Barlow" panose="00000500000000000000" pitchFamily="2" charset="0"/>
                <a:cs typeface="Akzidenz-Grotesk Std Med"/>
              </a:rPr>
              <a:t>San</a:t>
            </a:r>
            <a:r>
              <a:rPr lang="en-US" sz="2400" dirty="0">
                <a:solidFill>
                  <a:srgbClr val="002D62"/>
                </a:solidFill>
                <a:latin typeface="Barlow" panose="00000500000000000000" pitchFamily="2" charset="0"/>
                <a:cs typeface="Akzidenz-Grotesk Std Med"/>
              </a:rPr>
              <a:t> </a:t>
            </a:r>
            <a:r>
              <a:rPr sz="2400" dirty="0">
                <a:solidFill>
                  <a:srgbClr val="002D62"/>
                </a:solidFill>
                <a:latin typeface="Barlow" panose="00000500000000000000" pitchFamily="2" charset="0"/>
                <a:cs typeface="Akzidenz-Grotesk Std Med"/>
              </a:rPr>
              <a:t>Carlos</a:t>
            </a:r>
            <a:endParaRPr sz="2400" dirty="0">
              <a:latin typeface="Barlow" panose="00000500000000000000" pitchFamily="2" charset="0"/>
              <a:cs typeface="Akzidenz-Grotesk Std Med"/>
            </a:endParaRPr>
          </a:p>
        </p:txBody>
      </p:sp>
      <p:sp>
        <p:nvSpPr>
          <p:cNvPr id="14" name="Rectangle 13">
            <a:extLst>
              <a:ext uri="{FF2B5EF4-FFF2-40B4-BE49-F238E27FC236}">
                <a16:creationId xmlns:a16="http://schemas.microsoft.com/office/drawing/2014/main" id="{048B173B-87D2-87FA-2E18-1FB6AA34EA1A}"/>
              </a:ext>
            </a:extLst>
          </p:cNvPr>
          <p:cNvSpPr/>
          <p:nvPr/>
        </p:nvSpPr>
        <p:spPr>
          <a:xfrm>
            <a:off x="3632200" y="414309"/>
            <a:ext cx="12623800" cy="954107"/>
          </a:xfrm>
          <a:prstGeom prst="rect">
            <a:avLst/>
          </a:prstGeom>
          <a:solidFill>
            <a:srgbClr val="003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bject 5">
            <a:extLst>
              <a:ext uri="{FF2B5EF4-FFF2-40B4-BE49-F238E27FC236}">
                <a16:creationId xmlns:a16="http://schemas.microsoft.com/office/drawing/2014/main" id="{CFFD94E9-6052-D161-40DF-D7E8E0FF646F}"/>
              </a:ext>
            </a:extLst>
          </p:cNvPr>
          <p:cNvSpPr txBox="1">
            <a:spLocks/>
          </p:cNvSpPr>
          <p:nvPr/>
        </p:nvSpPr>
        <p:spPr>
          <a:xfrm>
            <a:off x="4013200" y="368142"/>
            <a:ext cx="8915400" cy="1046440"/>
          </a:xfrm>
          <a:prstGeom prst="rect">
            <a:avLst/>
          </a:prstGeom>
        </p:spPr>
        <p:txBody>
          <a:bodyPr vert="horz" wrap="square" lIns="0" tIns="0" rIns="0" bIns="0" rtlCol="0">
            <a:spAutoFit/>
          </a:bodyPr>
          <a:lstStyle>
            <a:lvl1pPr marL="0">
              <a:defRPr sz="12600" b="1" i="0">
                <a:solidFill>
                  <a:schemeClr val="bg1"/>
                </a:solidFill>
                <a:latin typeface="Akzidenz-Grotesk Std Bold Cnd"/>
                <a:ea typeface="+mn-ea"/>
                <a:cs typeface="Akzidenz-Grotesk Std Bold Cnd"/>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gn="l"/>
            <a:r>
              <a:rPr lang="en-US" sz="6000" kern="0" spc="135" dirty="0">
                <a:latin typeface="Barlow Condensed" panose="00000506000000000000" pitchFamily="2" charset="0"/>
                <a:cs typeface="Arial" panose="020B0604020202020204" pitchFamily="34" charset="0"/>
              </a:rPr>
              <a:t>Tonight’s Presenters</a:t>
            </a:r>
          </a:p>
          <a:p>
            <a:pPr marL="12700" algn="l"/>
            <a:endParaRPr lang="en-US" sz="800" kern="0" spc="135" dirty="0">
              <a:solidFill>
                <a:srgbClr val="FFC000"/>
              </a:solidFill>
              <a:latin typeface="Arial" panose="020B0604020202020204" pitchFamily="34" charset="0"/>
              <a:cs typeface="Arial" panose="020B0604020202020204" pitchFamily="34" charset="0"/>
            </a:endParaRPr>
          </a:p>
        </p:txBody>
      </p:sp>
      <p:sp>
        <p:nvSpPr>
          <p:cNvPr id="3" name="object 6">
            <a:extLst>
              <a:ext uri="{FF2B5EF4-FFF2-40B4-BE49-F238E27FC236}">
                <a16:creationId xmlns:a16="http://schemas.microsoft.com/office/drawing/2014/main" id="{7DFAFCA1-E397-E32D-0CEE-6A17921C6D51}"/>
              </a:ext>
            </a:extLst>
          </p:cNvPr>
          <p:cNvSpPr txBox="1"/>
          <p:nvPr/>
        </p:nvSpPr>
        <p:spPr>
          <a:xfrm>
            <a:off x="4013200" y="4945984"/>
            <a:ext cx="5140110" cy="923330"/>
          </a:xfrm>
          <a:prstGeom prst="rect">
            <a:avLst/>
          </a:prstGeom>
        </p:spPr>
        <p:txBody>
          <a:bodyPr vert="horz" wrap="square" lIns="0" tIns="0" rIns="0" bIns="0" rtlCol="0">
            <a:spAutoFit/>
          </a:bodyPr>
          <a:lstStyle/>
          <a:p>
            <a:pPr algn="ctr">
              <a:tabLst>
                <a:tab pos="721360" algn="l"/>
                <a:tab pos="2650490" algn="l"/>
              </a:tabLst>
            </a:pPr>
            <a:r>
              <a:rPr lang="en-US" sz="3600" dirty="0">
                <a:solidFill>
                  <a:srgbClr val="002D62"/>
                </a:solidFill>
                <a:latin typeface="Barlow" panose="00000500000000000000" pitchFamily="2" charset="0"/>
                <a:cs typeface="Akzidenz-Grotesk Std Med"/>
              </a:rPr>
              <a:t>Jami Williams</a:t>
            </a:r>
            <a:endParaRPr lang="en-US" sz="3600" dirty="0">
              <a:latin typeface="Barlow" panose="00000500000000000000" pitchFamily="2" charset="0"/>
              <a:cs typeface="Akzidenz-Grotesk Std Med"/>
            </a:endParaRPr>
          </a:p>
          <a:p>
            <a:pPr marR="5080" algn="ctr">
              <a:tabLst>
                <a:tab pos="934719" algn="l"/>
                <a:tab pos="1476375" algn="l"/>
                <a:tab pos="2417445" algn="l"/>
                <a:tab pos="2952115" algn="l"/>
                <a:tab pos="5146675" algn="l"/>
                <a:tab pos="8039100" algn="l"/>
              </a:tabLst>
            </a:pPr>
            <a:r>
              <a:rPr lang="en-US" sz="2400" dirty="0">
                <a:solidFill>
                  <a:srgbClr val="002D62"/>
                </a:solidFill>
                <a:latin typeface="Barlow" panose="00000500000000000000" pitchFamily="2" charset="0"/>
                <a:cs typeface="Akzidenz-Grotesk Std Med"/>
              </a:rPr>
              <a:t>Principal, RRM Design Group</a:t>
            </a:r>
            <a:endParaRPr lang="en-US" sz="2400" dirty="0">
              <a:latin typeface="Barlow" panose="00000500000000000000" pitchFamily="2" charset="0"/>
              <a:cs typeface="Akzidenz-Grotesk Std Med"/>
            </a:endParaRPr>
          </a:p>
        </p:txBody>
      </p:sp>
      <p:sp>
        <p:nvSpPr>
          <p:cNvPr id="2" name="object 6">
            <a:extLst>
              <a:ext uri="{FF2B5EF4-FFF2-40B4-BE49-F238E27FC236}">
                <a16:creationId xmlns:a16="http://schemas.microsoft.com/office/drawing/2014/main" id="{B7AB8D1D-3DDA-51F0-34C2-024A99EC6561}"/>
              </a:ext>
            </a:extLst>
          </p:cNvPr>
          <p:cNvSpPr txBox="1"/>
          <p:nvPr/>
        </p:nvSpPr>
        <p:spPr>
          <a:xfrm>
            <a:off x="4013820" y="6858000"/>
            <a:ext cx="5140110" cy="923330"/>
          </a:xfrm>
          <a:prstGeom prst="rect">
            <a:avLst/>
          </a:prstGeom>
        </p:spPr>
        <p:txBody>
          <a:bodyPr vert="horz" wrap="square" lIns="0" tIns="0" rIns="0" bIns="0" rtlCol="0">
            <a:spAutoFit/>
          </a:bodyPr>
          <a:lstStyle/>
          <a:p>
            <a:pPr algn="ctr">
              <a:tabLst>
                <a:tab pos="721360" algn="l"/>
                <a:tab pos="2650490" algn="l"/>
              </a:tabLst>
            </a:pPr>
            <a:r>
              <a:rPr lang="en-US" sz="3600" dirty="0">
                <a:solidFill>
                  <a:srgbClr val="002D62"/>
                </a:solidFill>
                <a:latin typeface="Barlow" panose="00000500000000000000" pitchFamily="2" charset="0"/>
                <a:cs typeface="Akzidenz-Grotesk Std Med"/>
              </a:rPr>
              <a:t>Katja Dillmann</a:t>
            </a:r>
            <a:endParaRPr lang="en-US" sz="3600" dirty="0">
              <a:latin typeface="Barlow" panose="00000500000000000000" pitchFamily="2" charset="0"/>
              <a:cs typeface="Akzidenz-Grotesk Std Med"/>
            </a:endParaRPr>
          </a:p>
          <a:p>
            <a:pPr marR="5080" algn="ctr">
              <a:tabLst>
                <a:tab pos="934719" algn="l"/>
                <a:tab pos="1476375" algn="l"/>
                <a:tab pos="2417445" algn="l"/>
                <a:tab pos="2952115" algn="l"/>
                <a:tab pos="5146675" algn="l"/>
                <a:tab pos="8039100" algn="l"/>
              </a:tabLst>
            </a:pPr>
            <a:r>
              <a:rPr lang="en-US" sz="2400" dirty="0">
                <a:solidFill>
                  <a:srgbClr val="002D62"/>
                </a:solidFill>
                <a:latin typeface="Barlow" panose="00000500000000000000" pitchFamily="2" charset="0"/>
                <a:cs typeface="Akzidenz-Grotesk Std Med"/>
              </a:rPr>
              <a:t>Senior Planner, RRM Design Group</a:t>
            </a:r>
            <a:endParaRPr lang="en-US" sz="2400" dirty="0">
              <a:latin typeface="Barlow" panose="00000500000000000000" pitchFamily="2" charset="0"/>
              <a:cs typeface="Akzidenz-Grotesk Std Med"/>
            </a:endParaRPr>
          </a:p>
        </p:txBody>
      </p:sp>
      <p:pic>
        <p:nvPicPr>
          <p:cNvPr id="4" name="Picture 3">
            <a:extLst>
              <a:ext uri="{FF2B5EF4-FFF2-40B4-BE49-F238E27FC236}">
                <a16:creationId xmlns:a16="http://schemas.microsoft.com/office/drawing/2014/main" id="{2CF6330A-5B65-F4DA-FACA-0C38D86BE9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47200" y="5105400"/>
            <a:ext cx="3404996" cy="2773930"/>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942577C9-3D2D-A7F1-DD1F-B140C1B37A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3400" y="1575389"/>
            <a:ext cx="1956611" cy="2996611"/>
          </a:xfrm>
          <a:prstGeom prst="rect">
            <a:avLst/>
          </a:prstGeom>
        </p:spPr>
      </p:pic>
    </p:spTree>
    <p:extLst>
      <p:ext uri="{BB962C8B-B14F-4D97-AF65-F5344CB8AC3E}">
        <p14:creationId xmlns:p14="http://schemas.microsoft.com/office/powerpoint/2010/main" val="2088698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149" y="2888979"/>
            <a:ext cx="16256000" cy="4836887"/>
          </a:xfrm>
          <a:custGeom>
            <a:avLst/>
            <a:gdLst/>
            <a:ahLst/>
            <a:cxnLst/>
            <a:rect l="l" t="t" r="r" b="b"/>
            <a:pathLst>
              <a:path w="16256000" h="1294764">
                <a:moveTo>
                  <a:pt x="0" y="1294523"/>
                </a:moveTo>
                <a:lnTo>
                  <a:pt x="16256000" y="1294523"/>
                </a:lnTo>
                <a:lnTo>
                  <a:pt x="16256000" y="0"/>
                </a:lnTo>
                <a:lnTo>
                  <a:pt x="0" y="0"/>
                </a:lnTo>
                <a:lnTo>
                  <a:pt x="0" y="1294523"/>
                </a:lnTo>
                <a:close/>
              </a:path>
            </a:pathLst>
          </a:custGeom>
          <a:solidFill>
            <a:schemeClr val="tx2"/>
          </a:solidFill>
        </p:spPr>
        <p:txBody>
          <a:bodyPr wrap="square" lIns="0" tIns="0" rIns="0" bIns="0" rtlCol="0"/>
          <a:lstStyle/>
          <a:p>
            <a:pPr defTabSz="914377"/>
            <a:endParaRPr dirty="0">
              <a:solidFill>
                <a:prstClr val="black"/>
              </a:solidFill>
              <a:latin typeface="Calibri"/>
            </a:endParaRPr>
          </a:p>
        </p:txBody>
      </p:sp>
      <p:sp>
        <p:nvSpPr>
          <p:cNvPr id="5" name="object 5"/>
          <p:cNvSpPr txBox="1">
            <a:spLocks noGrp="1"/>
          </p:cNvSpPr>
          <p:nvPr>
            <p:ph type="body" idx="1"/>
          </p:nvPr>
        </p:nvSpPr>
        <p:spPr>
          <a:xfrm>
            <a:off x="0" y="4422468"/>
            <a:ext cx="16249851" cy="1231106"/>
          </a:xfrm>
          <a:prstGeom prst="rect">
            <a:avLst/>
          </a:prstGeom>
        </p:spPr>
        <p:txBody>
          <a:bodyPr vert="horz" wrap="square" lIns="0" tIns="0" rIns="0" bIns="0" rtlCol="0">
            <a:spAutoFit/>
          </a:bodyPr>
          <a:lstStyle/>
          <a:p>
            <a:pPr marL="12700" algn="ctr"/>
            <a:r>
              <a:rPr lang="en-US" sz="8000" spc="135" dirty="0">
                <a:latin typeface="Arial" panose="020B0604020202020204" pitchFamily="34" charset="0"/>
                <a:cs typeface="Arial" panose="020B0604020202020204" pitchFamily="34" charset="0"/>
              </a:rPr>
              <a:t>Project Refresher</a:t>
            </a:r>
            <a:endParaRPr lang="en-US" sz="800" spc="135" dirty="0">
              <a:solidFill>
                <a:srgbClr val="FFC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A5217AB-9138-3BE4-899B-04C457CB6C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5966" y="322611"/>
            <a:ext cx="7157919" cy="2123892"/>
          </a:xfrm>
          <a:prstGeom prst="rect">
            <a:avLst/>
          </a:prstGeom>
        </p:spPr>
      </p:pic>
    </p:spTree>
    <p:extLst>
      <p:ext uri="{BB962C8B-B14F-4D97-AF65-F5344CB8AC3E}">
        <p14:creationId xmlns:p14="http://schemas.microsoft.com/office/powerpoint/2010/main" val="3427186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DE88D6-42EB-E4F0-8888-7BCDFB73D67A}"/>
              </a:ext>
            </a:extLst>
          </p:cNvPr>
          <p:cNvSpPr>
            <a:spLocks noGrp="1"/>
          </p:cNvSpPr>
          <p:nvPr>
            <p:ph type="body" idx="1"/>
          </p:nvPr>
        </p:nvSpPr>
        <p:spPr>
          <a:xfrm>
            <a:off x="3870501" y="372069"/>
            <a:ext cx="12106099" cy="820674"/>
          </a:xfrm>
        </p:spPr>
        <p:txBody>
          <a:bodyPr/>
          <a:lstStyle/>
          <a:p>
            <a:r>
              <a:rPr lang="en-US" sz="5333" dirty="0">
                <a:latin typeface="Arial" panose="020B0604020202020204" pitchFamily="34" charset="0"/>
              </a:rPr>
              <a:t>Specific Plan Area</a:t>
            </a:r>
          </a:p>
        </p:txBody>
      </p:sp>
      <p:pic>
        <p:nvPicPr>
          <p:cNvPr id="6" name="Picture 5" descr="A picture containing text, electronics, screenshot&#10;&#10;Description automatically generated">
            <a:extLst>
              <a:ext uri="{FF2B5EF4-FFF2-40B4-BE49-F238E27FC236}">
                <a16:creationId xmlns:a16="http://schemas.microsoft.com/office/drawing/2014/main" id="{3F4F001A-0FD4-7749-F1A1-AD7656A4CD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125" y="1653271"/>
            <a:ext cx="16354041" cy="6712959"/>
          </a:xfrm>
          <a:prstGeom prst="rect">
            <a:avLst/>
          </a:prstGeom>
        </p:spPr>
      </p:pic>
    </p:spTree>
    <p:extLst>
      <p:ext uri="{BB962C8B-B14F-4D97-AF65-F5344CB8AC3E}">
        <p14:creationId xmlns:p14="http://schemas.microsoft.com/office/powerpoint/2010/main" val="1891031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7653F95-948E-D21F-067E-2608AEC5B614}"/>
              </a:ext>
            </a:extLst>
          </p:cNvPr>
          <p:cNvSpPr txBox="1">
            <a:spLocks/>
          </p:cNvSpPr>
          <p:nvPr/>
        </p:nvSpPr>
        <p:spPr>
          <a:xfrm>
            <a:off x="736600" y="1676527"/>
            <a:ext cx="12288921" cy="7117175"/>
          </a:xfrm>
          <a:prstGeom prst="rect">
            <a:avLst/>
          </a:prstGeom>
        </p:spPr>
        <p:txBody>
          <a:bodyPr/>
          <a:lstStyle>
            <a:lvl1pPr marL="457200" indent="-4572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3200" kern="1200" baseline="0">
                <a:solidFill>
                  <a:schemeClr val="tx1">
                    <a:lumMod val="65000"/>
                    <a:lumOff val="35000"/>
                  </a:schemeClr>
                </a:solidFill>
                <a:latin typeface="Gill Sans MT" panose="020B0502020104020203" pitchFamily="34" charset="0"/>
                <a:ea typeface="+mn-ea"/>
                <a:cs typeface="+mn-cs"/>
              </a:defRPr>
            </a:lvl1pPr>
            <a:lvl2pPr marL="544068" indent="-3429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2400" kern="1200" baseline="0">
                <a:solidFill>
                  <a:schemeClr val="tx1">
                    <a:lumMod val="65000"/>
                    <a:lumOff val="35000"/>
                  </a:schemeClr>
                </a:solidFill>
                <a:latin typeface="Gill Sans MT" panose="020B0502020104020203" pitchFamily="34" charset="0"/>
                <a:ea typeface="+mn-ea"/>
                <a:cs typeface="+mn-cs"/>
              </a:defRPr>
            </a:lvl2pPr>
            <a:lvl3pPr marL="726948" indent="-34290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2000" kern="1200" baseline="0">
                <a:solidFill>
                  <a:schemeClr val="tx1">
                    <a:lumMod val="65000"/>
                    <a:lumOff val="35000"/>
                  </a:schemeClr>
                </a:solidFill>
                <a:latin typeface="Gill Sans MT" panose="020B0502020104020203" pitchFamily="34" charset="0"/>
                <a:ea typeface="+mn-ea"/>
                <a:cs typeface="+mn-cs"/>
              </a:defRPr>
            </a:lvl3pPr>
            <a:lvl4pPr marL="852678" indent="-28575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baseline="0">
                <a:solidFill>
                  <a:schemeClr val="tx1">
                    <a:lumMod val="65000"/>
                    <a:lumOff val="35000"/>
                  </a:schemeClr>
                </a:solidFill>
                <a:latin typeface="Gill Sans MT" panose="020B0502020104020203" pitchFamily="34" charset="0"/>
                <a:ea typeface="+mn-ea"/>
                <a:cs typeface="+mn-cs"/>
              </a:defRPr>
            </a:lvl4pPr>
            <a:lvl5pPr marL="1035558" indent="-28575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1400" kern="1200" baseline="0">
                <a:solidFill>
                  <a:schemeClr val="tx1">
                    <a:lumMod val="65000"/>
                    <a:lumOff val="35000"/>
                  </a:schemeClr>
                </a:solidFill>
                <a:latin typeface="Gill Sans MT" panose="020B0502020104020203"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1" indent="0">
              <a:lnSpc>
                <a:spcPct val="100000"/>
              </a:lnSpc>
              <a:spcBef>
                <a:spcPts val="0"/>
              </a:spcBef>
              <a:spcAft>
                <a:spcPts val="0"/>
              </a:spcAft>
              <a:buClr>
                <a:srgbClr val="F9AC27"/>
              </a:buClr>
              <a:buNone/>
            </a:pPr>
            <a:r>
              <a:rPr lang="en-US" altLang="en-US" sz="3200" b="1" dirty="0">
                <a:solidFill>
                  <a:srgbClr val="F9AC27"/>
                </a:solidFill>
                <a:latin typeface="Arial" panose="020B0604020202020204" pitchFamily="34" charset="0"/>
                <a:cs typeface="Arial" panose="020B0604020202020204" pitchFamily="34" charset="0"/>
              </a:rPr>
              <a:t>General Plan</a:t>
            </a:r>
          </a:p>
          <a:p>
            <a:pPr marL="0" lvl="2">
              <a:lnSpc>
                <a:spcPct val="100000"/>
              </a:lnSpc>
              <a:spcBef>
                <a:spcPts val="0"/>
              </a:spcBef>
              <a:spcAft>
                <a:spcPts val="0"/>
              </a:spcAft>
              <a:buClr>
                <a:schemeClr val="tx1">
                  <a:lumMod val="75000"/>
                  <a:lumOff val="25000"/>
                </a:schemeClr>
              </a:buClr>
              <a:buFont typeface="Arial" panose="020B0604020202020204" pitchFamily="34" charset="0"/>
              <a:buChar char="•"/>
            </a:pPr>
            <a:r>
              <a:rPr lang="en-US" sz="3200" dirty="0">
                <a:solidFill>
                  <a:srgbClr val="2D427F"/>
                </a:solidFill>
                <a:latin typeface="Arial" panose="020B0604020202020204" pitchFamily="34" charset="0"/>
                <a:cs typeface="Arial" panose="020B0604020202020204" pitchFamily="34" charset="0"/>
              </a:rPr>
              <a:t>City’s long-term vision for the future</a:t>
            </a:r>
          </a:p>
          <a:p>
            <a:pPr marL="0" lvl="2">
              <a:lnSpc>
                <a:spcPct val="100000"/>
              </a:lnSpc>
              <a:spcBef>
                <a:spcPts val="0"/>
              </a:spcBef>
              <a:spcAft>
                <a:spcPts val="0"/>
              </a:spcAft>
              <a:buClr>
                <a:schemeClr val="tx1">
                  <a:lumMod val="75000"/>
                  <a:lumOff val="25000"/>
                </a:schemeClr>
              </a:buClr>
              <a:buFont typeface="Arial" panose="020B0604020202020204" pitchFamily="34" charset="0"/>
              <a:buChar char="•"/>
            </a:pPr>
            <a:r>
              <a:rPr lang="en-US" sz="3200" dirty="0">
                <a:solidFill>
                  <a:srgbClr val="2D427F"/>
                </a:solidFill>
                <a:latin typeface="Arial" panose="020B0604020202020204" pitchFamily="34" charset="0"/>
                <a:cs typeface="Arial" panose="020B0604020202020204" pitchFamily="34" charset="0"/>
              </a:rPr>
              <a:t>Goals, policies, objectives that guide physical development</a:t>
            </a:r>
          </a:p>
          <a:p>
            <a:pPr marL="0" lvl="1" indent="0">
              <a:lnSpc>
                <a:spcPct val="100000"/>
              </a:lnSpc>
              <a:spcBef>
                <a:spcPts val="0"/>
              </a:spcBef>
              <a:spcAft>
                <a:spcPts val="0"/>
              </a:spcAft>
              <a:buClr>
                <a:srgbClr val="F9AC27"/>
              </a:buClr>
              <a:buNone/>
            </a:pPr>
            <a:endParaRPr lang="en-US" sz="3200" dirty="0">
              <a:solidFill>
                <a:srgbClr val="F9AC27"/>
              </a:solidFill>
              <a:latin typeface="Arial" panose="020B0604020202020204" pitchFamily="34" charset="0"/>
              <a:cs typeface="Arial" panose="020B0604020202020204" pitchFamily="34" charset="0"/>
            </a:endParaRPr>
          </a:p>
          <a:p>
            <a:pPr marL="0" lvl="1" indent="0">
              <a:lnSpc>
                <a:spcPct val="100000"/>
              </a:lnSpc>
              <a:spcBef>
                <a:spcPts val="0"/>
              </a:spcBef>
              <a:spcAft>
                <a:spcPts val="0"/>
              </a:spcAft>
              <a:buClr>
                <a:srgbClr val="F9AC27"/>
              </a:buClr>
              <a:buNone/>
            </a:pPr>
            <a:r>
              <a:rPr lang="en-US" sz="3200" b="1" dirty="0">
                <a:solidFill>
                  <a:srgbClr val="F9AC27"/>
                </a:solidFill>
                <a:latin typeface="Arial" panose="020B0604020202020204" pitchFamily="34" charset="0"/>
                <a:cs typeface="Arial" panose="020B0604020202020204" pitchFamily="34" charset="0"/>
              </a:rPr>
              <a:t>Zoning Ordinance </a:t>
            </a:r>
          </a:p>
          <a:p>
            <a:pPr marL="0" lvl="2">
              <a:lnSpc>
                <a:spcPct val="100000"/>
              </a:lnSpc>
              <a:spcBef>
                <a:spcPts val="0"/>
              </a:spcBef>
              <a:spcAft>
                <a:spcPts val="0"/>
              </a:spcAft>
              <a:buClr>
                <a:schemeClr val="tx1">
                  <a:lumMod val="75000"/>
                  <a:lumOff val="25000"/>
                </a:schemeClr>
              </a:buClr>
              <a:buFont typeface="Arial" panose="020B0604020202020204" pitchFamily="34" charset="0"/>
              <a:buChar char="•"/>
            </a:pPr>
            <a:r>
              <a:rPr lang="en-US" sz="3200" dirty="0">
                <a:solidFill>
                  <a:srgbClr val="2D427F"/>
                </a:solidFill>
                <a:latin typeface="Arial" panose="020B0604020202020204" pitchFamily="34" charset="0"/>
                <a:cs typeface="Arial" panose="020B0604020202020204" pitchFamily="34" charset="0"/>
              </a:rPr>
              <a:t>Establishes land uses and development standards</a:t>
            </a:r>
          </a:p>
          <a:p>
            <a:pPr marL="0" lvl="2" indent="0">
              <a:lnSpc>
                <a:spcPct val="100000"/>
              </a:lnSpc>
              <a:spcBef>
                <a:spcPts val="0"/>
              </a:spcBef>
              <a:spcAft>
                <a:spcPts val="0"/>
              </a:spcAft>
              <a:buClr>
                <a:schemeClr val="tx1">
                  <a:lumMod val="75000"/>
                  <a:lumOff val="25000"/>
                </a:schemeClr>
              </a:buClr>
              <a:buNone/>
            </a:pPr>
            <a:endParaRPr lang="en-US" sz="3200" dirty="0">
              <a:solidFill>
                <a:srgbClr val="F9AC27"/>
              </a:solidFill>
              <a:latin typeface="Arial" panose="020B0604020202020204" pitchFamily="34" charset="0"/>
              <a:cs typeface="Arial" panose="020B0604020202020204" pitchFamily="34" charset="0"/>
            </a:endParaRPr>
          </a:p>
          <a:p>
            <a:pPr marL="0" lvl="2" indent="0">
              <a:lnSpc>
                <a:spcPct val="100000"/>
              </a:lnSpc>
              <a:spcBef>
                <a:spcPts val="0"/>
              </a:spcBef>
              <a:spcAft>
                <a:spcPts val="0"/>
              </a:spcAft>
              <a:buClr>
                <a:schemeClr val="tx1">
                  <a:lumMod val="75000"/>
                  <a:lumOff val="25000"/>
                </a:schemeClr>
              </a:buClr>
              <a:buNone/>
            </a:pPr>
            <a:r>
              <a:rPr lang="en-US" sz="3200" b="1" dirty="0">
                <a:solidFill>
                  <a:srgbClr val="F9AC27"/>
                </a:solidFill>
                <a:latin typeface="Arial" panose="020B0604020202020204" pitchFamily="34" charset="0"/>
                <a:cs typeface="Arial" panose="020B0604020202020204" pitchFamily="34" charset="0"/>
              </a:rPr>
              <a:t>Specific Plan</a:t>
            </a:r>
          </a:p>
          <a:p>
            <a:pPr marL="0" lvl="2">
              <a:lnSpc>
                <a:spcPct val="100000"/>
              </a:lnSpc>
              <a:spcBef>
                <a:spcPts val="0"/>
              </a:spcBef>
              <a:spcAft>
                <a:spcPts val="0"/>
              </a:spcAft>
              <a:buClr>
                <a:schemeClr val="tx1">
                  <a:lumMod val="75000"/>
                  <a:lumOff val="25000"/>
                </a:schemeClr>
              </a:buClr>
              <a:buFont typeface="Arial" panose="020B0604020202020204" pitchFamily="34" charset="0"/>
              <a:buChar char="•"/>
            </a:pPr>
            <a:r>
              <a:rPr lang="en-US" sz="3200" dirty="0">
                <a:solidFill>
                  <a:srgbClr val="2D427F"/>
                </a:solidFill>
                <a:latin typeface="Arial" panose="020B0604020202020204" pitchFamily="34" charset="0"/>
                <a:cs typeface="Arial" panose="020B0604020202020204" pitchFamily="34" charset="0"/>
              </a:rPr>
              <a:t>Must be consistent with General Plan</a:t>
            </a:r>
          </a:p>
          <a:p>
            <a:pPr marL="0" lvl="2">
              <a:lnSpc>
                <a:spcPct val="100000"/>
              </a:lnSpc>
              <a:spcBef>
                <a:spcPts val="0"/>
              </a:spcBef>
              <a:spcAft>
                <a:spcPts val="0"/>
              </a:spcAft>
              <a:buClr>
                <a:schemeClr val="tx1">
                  <a:lumMod val="75000"/>
                  <a:lumOff val="25000"/>
                </a:schemeClr>
              </a:buClr>
              <a:buFont typeface="Arial" panose="020B0604020202020204" pitchFamily="34" charset="0"/>
              <a:buChar char="•"/>
            </a:pPr>
            <a:r>
              <a:rPr lang="en-US" sz="3200" dirty="0">
                <a:solidFill>
                  <a:srgbClr val="2D427F"/>
                </a:solidFill>
                <a:latin typeface="Arial" panose="020B0604020202020204" pitchFamily="34" charset="0"/>
                <a:cs typeface="Arial" panose="020B0604020202020204" pitchFamily="34" charset="0"/>
              </a:rPr>
              <a:t>Provides a vision and direction for a specific area</a:t>
            </a:r>
          </a:p>
          <a:p>
            <a:pPr marL="0" lvl="2">
              <a:lnSpc>
                <a:spcPct val="100000"/>
              </a:lnSpc>
              <a:spcBef>
                <a:spcPts val="0"/>
              </a:spcBef>
              <a:spcAft>
                <a:spcPts val="0"/>
              </a:spcAft>
              <a:buClr>
                <a:schemeClr val="tx1">
                  <a:lumMod val="75000"/>
                  <a:lumOff val="25000"/>
                </a:schemeClr>
              </a:buClr>
              <a:buFont typeface="Arial" panose="020B0604020202020204" pitchFamily="34" charset="0"/>
              <a:buChar char="•"/>
            </a:pPr>
            <a:r>
              <a:rPr lang="en-US" sz="3200" dirty="0">
                <a:solidFill>
                  <a:srgbClr val="2D427F"/>
                </a:solidFill>
                <a:latin typeface="Arial" panose="020B0604020202020204" pitchFamily="34" charset="0"/>
                <a:cs typeface="Arial" panose="020B0604020202020204" pitchFamily="34" charset="0"/>
              </a:rPr>
              <a:t>Provides a customized regulatory framework </a:t>
            </a:r>
          </a:p>
          <a:p>
            <a:pPr marL="0" lvl="2">
              <a:lnSpc>
                <a:spcPct val="100000"/>
              </a:lnSpc>
              <a:spcBef>
                <a:spcPts val="0"/>
              </a:spcBef>
              <a:spcAft>
                <a:spcPts val="0"/>
              </a:spcAft>
              <a:buClr>
                <a:schemeClr val="tx1">
                  <a:lumMod val="75000"/>
                  <a:lumOff val="25000"/>
                </a:schemeClr>
              </a:buClr>
              <a:buFont typeface="Arial" panose="020B0604020202020204" pitchFamily="34" charset="0"/>
              <a:buChar char="•"/>
            </a:pPr>
            <a:r>
              <a:rPr lang="en-US" sz="3200" dirty="0">
                <a:solidFill>
                  <a:srgbClr val="2D427F"/>
                </a:solidFill>
                <a:latin typeface="Arial" panose="020B0604020202020204" pitchFamily="34" charset="0"/>
                <a:cs typeface="Arial" panose="020B0604020202020204" pitchFamily="34" charset="0"/>
              </a:rPr>
              <a:t>Takes precedence over standards set by the Zoning Ordinance </a:t>
            </a:r>
          </a:p>
        </p:txBody>
      </p:sp>
      <p:sp>
        <p:nvSpPr>
          <p:cNvPr id="2" name="Isosceles Triangle 1">
            <a:extLst>
              <a:ext uri="{FF2B5EF4-FFF2-40B4-BE49-F238E27FC236}">
                <a16:creationId xmlns:a16="http://schemas.microsoft.com/office/drawing/2014/main" id="{F18080A3-4CCE-8C8F-406A-A19998D6ED0F}"/>
              </a:ext>
            </a:extLst>
          </p:cNvPr>
          <p:cNvSpPr/>
          <p:nvPr/>
        </p:nvSpPr>
        <p:spPr>
          <a:xfrm rot="10800000">
            <a:off x="11078469" y="3204783"/>
            <a:ext cx="4088653" cy="3524701"/>
          </a:xfrm>
          <a:prstGeom prst="triangle">
            <a:avLst/>
          </a:prstGeom>
          <a:solidFill>
            <a:srgbClr val="1C3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Isosceles Triangle 7">
            <a:extLst>
              <a:ext uri="{FF2B5EF4-FFF2-40B4-BE49-F238E27FC236}">
                <a16:creationId xmlns:a16="http://schemas.microsoft.com/office/drawing/2014/main" id="{9A571AA5-70A2-DCAB-133A-8FFCEABBA1EC}"/>
              </a:ext>
            </a:extLst>
          </p:cNvPr>
          <p:cNvSpPr/>
          <p:nvPr/>
        </p:nvSpPr>
        <p:spPr>
          <a:xfrm rot="10800000">
            <a:off x="11556721" y="4131909"/>
            <a:ext cx="3142276" cy="2716496"/>
          </a:xfrm>
          <a:custGeom>
            <a:avLst/>
            <a:gdLst>
              <a:gd name="connsiteX0" fmla="*/ 0 w 2412999"/>
              <a:gd name="connsiteY0" fmla="*/ 1876471 h 1876471"/>
              <a:gd name="connsiteX1" fmla="*/ 1124168 w 2412999"/>
              <a:gd name="connsiteY1" fmla="*/ 0 h 1876471"/>
              <a:gd name="connsiteX2" fmla="*/ 2412999 w 2412999"/>
              <a:gd name="connsiteY2" fmla="*/ 1876471 h 1876471"/>
              <a:gd name="connsiteX3" fmla="*/ 0 w 2412999"/>
              <a:gd name="connsiteY3" fmla="*/ 1876471 h 1876471"/>
              <a:gd name="connsiteX0" fmla="*/ 0 w 2412999"/>
              <a:gd name="connsiteY0" fmla="*/ 2002146 h 2002146"/>
              <a:gd name="connsiteX1" fmla="*/ 1206507 w 2412999"/>
              <a:gd name="connsiteY1" fmla="*/ 0 h 2002146"/>
              <a:gd name="connsiteX2" fmla="*/ 2412999 w 2412999"/>
              <a:gd name="connsiteY2" fmla="*/ 2002146 h 2002146"/>
              <a:gd name="connsiteX3" fmla="*/ 0 w 2412999"/>
              <a:gd name="connsiteY3" fmla="*/ 2002146 h 2002146"/>
              <a:gd name="connsiteX0" fmla="*/ 0 w 2404332"/>
              <a:gd name="connsiteY0" fmla="*/ 2002146 h 2015147"/>
              <a:gd name="connsiteX1" fmla="*/ 1206507 w 2404332"/>
              <a:gd name="connsiteY1" fmla="*/ 0 h 2015147"/>
              <a:gd name="connsiteX2" fmla="*/ 2404332 w 2404332"/>
              <a:gd name="connsiteY2" fmla="*/ 2015147 h 2015147"/>
              <a:gd name="connsiteX3" fmla="*/ 0 w 2404332"/>
              <a:gd name="connsiteY3" fmla="*/ 2002146 h 2015147"/>
              <a:gd name="connsiteX0" fmla="*/ 0 w 2375757"/>
              <a:gd name="connsiteY0" fmla="*/ 2002146 h 2011972"/>
              <a:gd name="connsiteX1" fmla="*/ 1206507 w 2375757"/>
              <a:gd name="connsiteY1" fmla="*/ 0 h 2011972"/>
              <a:gd name="connsiteX2" fmla="*/ 2375757 w 2375757"/>
              <a:gd name="connsiteY2" fmla="*/ 2011972 h 2011972"/>
              <a:gd name="connsiteX3" fmla="*/ 0 w 2375757"/>
              <a:gd name="connsiteY3" fmla="*/ 2002146 h 2011972"/>
              <a:gd name="connsiteX0" fmla="*/ 0 w 2356707"/>
              <a:gd name="connsiteY0" fmla="*/ 1992621 h 2011972"/>
              <a:gd name="connsiteX1" fmla="*/ 1187457 w 2356707"/>
              <a:gd name="connsiteY1" fmla="*/ 0 h 2011972"/>
              <a:gd name="connsiteX2" fmla="*/ 2356707 w 2356707"/>
              <a:gd name="connsiteY2" fmla="*/ 2011972 h 2011972"/>
              <a:gd name="connsiteX3" fmla="*/ 0 w 2356707"/>
              <a:gd name="connsiteY3" fmla="*/ 1992621 h 2011972"/>
              <a:gd name="connsiteX0" fmla="*/ 0 w 2356707"/>
              <a:gd name="connsiteY0" fmla="*/ 2018021 h 2037372"/>
              <a:gd name="connsiteX1" fmla="*/ 1170524 w 2356707"/>
              <a:gd name="connsiteY1" fmla="*/ 0 h 2037372"/>
              <a:gd name="connsiteX2" fmla="*/ 2356707 w 2356707"/>
              <a:gd name="connsiteY2" fmla="*/ 2037372 h 2037372"/>
              <a:gd name="connsiteX3" fmla="*/ 0 w 2356707"/>
              <a:gd name="connsiteY3" fmla="*/ 2018021 h 2037372"/>
              <a:gd name="connsiteX0" fmla="*/ 0 w 2356707"/>
              <a:gd name="connsiteY0" fmla="*/ 2018021 h 2037372"/>
              <a:gd name="connsiteX1" fmla="*/ 1178991 w 2356707"/>
              <a:gd name="connsiteY1" fmla="*/ 0 h 2037372"/>
              <a:gd name="connsiteX2" fmla="*/ 2356707 w 2356707"/>
              <a:gd name="connsiteY2" fmla="*/ 2037372 h 2037372"/>
              <a:gd name="connsiteX3" fmla="*/ 0 w 2356707"/>
              <a:gd name="connsiteY3" fmla="*/ 2018021 h 2037372"/>
            </a:gdLst>
            <a:ahLst/>
            <a:cxnLst>
              <a:cxn ang="0">
                <a:pos x="connsiteX0" y="connsiteY0"/>
              </a:cxn>
              <a:cxn ang="0">
                <a:pos x="connsiteX1" y="connsiteY1"/>
              </a:cxn>
              <a:cxn ang="0">
                <a:pos x="connsiteX2" y="connsiteY2"/>
              </a:cxn>
              <a:cxn ang="0">
                <a:pos x="connsiteX3" y="connsiteY3"/>
              </a:cxn>
            </a:cxnLst>
            <a:rect l="l" t="t" r="r" b="b"/>
            <a:pathLst>
              <a:path w="2356707" h="2037372">
                <a:moveTo>
                  <a:pt x="0" y="2018021"/>
                </a:moveTo>
                <a:lnTo>
                  <a:pt x="1178991" y="0"/>
                </a:lnTo>
                <a:lnTo>
                  <a:pt x="2356707" y="2037372"/>
                </a:lnTo>
                <a:lnTo>
                  <a:pt x="0" y="2018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Isosceles Triangle 7">
            <a:extLst>
              <a:ext uri="{FF2B5EF4-FFF2-40B4-BE49-F238E27FC236}">
                <a16:creationId xmlns:a16="http://schemas.microsoft.com/office/drawing/2014/main" id="{119B4BE6-55ED-F329-2D98-CD471CE1D938}"/>
              </a:ext>
            </a:extLst>
          </p:cNvPr>
          <p:cNvSpPr/>
          <p:nvPr/>
        </p:nvSpPr>
        <p:spPr>
          <a:xfrm rot="10800000">
            <a:off x="11556721" y="4131909"/>
            <a:ext cx="3142276" cy="2717907"/>
          </a:xfrm>
          <a:custGeom>
            <a:avLst/>
            <a:gdLst>
              <a:gd name="connsiteX0" fmla="*/ 0 w 2412999"/>
              <a:gd name="connsiteY0" fmla="*/ 1876471 h 1876471"/>
              <a:gd name="connsiteX1" fmla="*/ 1124168 w 2412999"/>
              <a:gd name="connsiteY1" fmla="*/ 0 h 1876471"/>
              <a:gd name="connsiteX2" fmla="*/ 2412999 w 2412999"/>
              <a:gd name="connsiteY2" fmla="*/ 1876471 h 1876471"/>
              <a:gd name="connsiteX3" fmla="*/ 0 w 2412999"/>
              <a:gd name="connsiteY3" fmla="*/ 1876471 h 1876471"/>
              <a:gd name="connsiteX0" fmla="*/ 0 w 2412999"/>
              <a:gd name="connsiteY0" fmla="*/ 2002146 h 2002146"/>
              <a:gd name="connsiteX1" fmla="*/ 1206507 w 2412999"/>
              <a:gd name="connsiteY1" fmla="*/ 0 h 2002146"/>
              <a:gd name="connsiteX2" fmla="*/ 2412999 w 2412999"/>
              <a:gd name="connsiteY2" fmla="*/ 2002146 h 2002146"/>
              <a:gd name="connsiteX3" fmla="*/ 0 w 2412999"/>
              <a:gd name="connsiteY3" fmla="*/ 2002146 h 2002146"/>
              <a:gd name="connsiteX0" fmla="*/ 0 w 2404332"/>
              <a:gd name="connsiteY0" fmla="*/ 2002146 h 2015147"/>
              <a:gd name="connsiteX1" fmla="*/ 1206507 w 2404332"/>
              <a:gd name="connsiteY1" fmla="*/ 0 h 2015147"/>
              <a:gd name="connsiteX2" fmla="*/ 2404332 w 2404332"/>
              <a:gd name="connsiteY2" fmla="*/ 2015147 h 2015147"/>
              <a:gd name="connsiteX3" fmla="*/ 0 w 2404332"/>
              <a:gd name="connsiteY3" fmla="*/ 2002146 h 2015147"/>
              <a:gd name="connsiteX0" fmla="*/ 0 w 2375757"/>
              <a:gd name="connsiteY0" fmla="*/ 2002146 h 2011972"/>
              <a:gd name="connsiteX1" fmla="*/ 1206507 w 2375757"/>
              <a:gd name="connsiteY1" fmla="*/ 0 h 2011972"/>
              <a:gd name="connsiteX2" fmla="*/ 2375757 w 2375757"/>
              <a:gd name="connsiteY2" fmla="*/ 2011972 h 2011972"/>
              <a:gd name="connsiteX3" fmla="*/ 0 w 2375757"/>
              <a:gd name="connsiteY3" fmla="*/ 2002146 h 2011972"/>
              <a:gd name="connsiteX0" fmla="*/ 0 w 2356707"/>
              <a:gd name="connsiteY0" fmla="*/ 1992621 h 2011972"/>
              <a:gd name="connsiteX1" fmla="*/ 1187457 w 2356707"/>
              <a:gd name="connsiteY1" fmla="*/ 0 h 2011972"/>
              <a:gd name="connsiteX2" fmla="*/ 2356707 w 2356707"/>
              <a:gd name="connsiteY2" fmla="*/ 2011972 h 2011972"/>
              <a:gd name="connsiteX3" fmla="*/ 0 w 2356707"/>
              <a:gd name="connsiteY3" fmla="*/ 1992621 h 2011972"/>
              <a:gd name="connsiteX0" fmla="*/ 0 w 2356707"/>
              <a:gd name="connsiteY0" fmla="*/ 1989446 h 2008797"/>
              <a:gd name="connsiteX1" fmla="*/ 1155707 w 2356707"/>
              <a:gd name="connsiteY1" fmla="*/ 0 h 2008797"/>
              <a:gd name="connsiteX2" fmla="*/ 2356707 w 2356707"/>
              <a:gd name="connsiteY2" fmla="*/ 2008797 h 2008797"/>
              <a:gd name="connsiteX3" fmla="*/ 0 w 2356707"/>
              <a:gd name="connsiteY3" fmla="*/ 1989446 h 2008797"/>
              <a:gd name="connsiteX0" fmla="*/ 0 w 2356707"/>
              <a:gd name="connsiteY0" fmla="*/ 2014846 h 2034197"/>
              <a:gd name="connsiteX1" fmla="*/ 1181107 w 2356707"/>
              <a:gd name="connsiteY1" fmla="*/ 0 h 2034197"/>
              <a:gd name="connsiteX2" fmla="*/ 2356707 w 2356707"/>
              <a:gd name="connsiteY2" fmla="*/ 2034197 h 2034197"/>
              <a:gd name="connsiteX3" fmla="*/ 0 w 2356707"/>
              <a:gd name="connsiteY3" fmla="*/ 2014846 h 2034197"/>
              <a:gd name="connsiteX0" fmla="*/ 0 w 2356707"/>
              <a:gd name="connsiteY0" fmla="*/ 1953462 h 1972813"/>
              <a:gd name="connsiteX1" fmla="*/ 1198040 w 2356707"/>
              <a:gd name="connsiteY1" fmla="*/ 0 h 1972813"/>
              <a:gd name="connsiteX2" fmla="*/ 2356707 w 2356707"/>
              <a:gd name="connsiteY2" fmla="*/ 1972813 h 1972813"/>
              <a:gd name="connsiteX3" fmla="*/ 0 w 2356707"/>
              <a:gd name="connsiteY3" fmla="*/ 1953462 h 1972813"/>
              <a:gd name="connsiteX0" fmla="*/ 0 w 2356707"/>
              <a:gd name="connsiteY0" fmla="*/ 1942879 h 1962230"/>
              <a:gd name="connsiteX1" fmla="*/ 1200157 w 2356707"/>
              <a:gd name="connsiteY1" fmla="*/ 0 h 1962230"/>
              <a:gd name="connsiteX2" fmla="*/ 2356707 w 2356707"/>
              <a:gd name="connsiteY2" fmla="*/ 1962230 h 1962230"/>
              <a:gd name="connsiteX3" fmla="*/ 0 w 2356707"/>
              <a:gd name="connsiteY3" fmla="*/ 1942879 h 1962230"/>
              <a:gd name="connsiteX0" fmla="*/ 0 w 2356707"/>
              <a:gd name="connsiteY0" fmla="*/ 2019079 h 2038430"/>
              <a:gd name="connsiteX1" fmla="*/ 1176874 w 2356707"/>
              <a:gd name="connsiteY1" fmla="*/ 0 h 2038430"/>
              <a:gd name="connsiteX2" fmla="*/ 2356707 w 2356707"/>
              <a:gd name="connsiteY2" fmla="*/ 2038430 h 2038430"/>
              <a:gd name="connsiteX3" fmla="*/ 0 w 2356707"/>
              <a:gd name="connsiteY3" fmla="*/ 2019079 h 2038430"/>
            </a:gdLst>
            <a:ahLst/>
            <a:cxnLst>
              <a:cxn ang="0">
                <a:pos x="connsiteX0" y="connsiteY0"/>
              </a:cxn>
              <a:cxn ang="0">
                <a:pos x="connsiteX1" y="connsiteY1"/>
              </a:cxn>
              <a:cxn ang="0">
                <a:pos x="connsiteX2" y="connsiteY2"/>
              </a:cxn>
              <a:cxn ang="0">
                <a:pos x="connsiteX3" y="connsiteY3"/>
              </a:cxn>
            </a:cxnLst>
            <a:rect l="l" t="t" r="r" b="b"/>
            <a:pathLst>
              <a:path w="2356707" h="2038430">
                <a:moveTo>
                  <a:pt x="0" y="2019079"/>
                </a:moveTo>
                <a:lnTo>
                  <a:pt x="1176874" y="0"/>
                </a:lnTo>
                <a:lnTo>
                  <a:pt x="2356707" y="2038430"/>
                </a:lnTo>
                <a:lnTo>
                  <a:pt x="0" y="2019079"/>
                </a:lnTo>
                <a:close/>
              </a:path>
            </a:pathLst>
          </a:custGeom>
          <a:solidFill>
            <a:srgbClr val="1C315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Isosceles Triangle 7">
            <a:extLst>
              <a:ext uri="{FF2B5EF4-FFF2-40B4-BE49-F238E27FC236}">
                <a16:creationId xmlns:a16="http://schemas.microsoft.com/office/drawing/2014/main" id="{F27274F8-4E3B-20A8-AC8D-339B316DC4B1}"/>
              </a:ext>
            </a:extLst>
          </p:cNvPr>
          <p:cNvSpPr/>
          <p:nvPr/>
        </p:nvSpPr>
        <p:spPr>
          <a:xfrm rot="10800000">
            <a:off x="12030670" y="4969743"/>
            <a:ext cx="2184253" cy="1877131"/>
          </a:xfrm>
          <a:custGeom>
            <a:avLst/>
            <a:gdLst>
              <a:gd name="connsiteX0" fmla="*/ 0 w 2412999"/>
              <a:gd name="connsiteY0" fmla="*/ 1876471 h 1876471"/>
              <a:gd name="connsiteX1" fmla="*/ 1124168 w 2412999"/>
              <a:gd name="connsiteY1" fmla="*/ 0 h 1876471"/>
              <a:gd name="connsiteX2" fmla="*/ 2412999 w 2412999"/>
              <a:gd name="connsiteY2" fmla="*/ 1876471 h 1876471"/>
              <a:gd name="connsiteX3" fmla="*/ 0 w 2412999"/>
              <a:gd name="connsiteY3" fmla="*/ 1876471 h 1876471"/>
              <a:gd name="connsiteX0" fmla="*/ 0 w 2412999"/>
              <a:gd name="connsiteY0" fmla="*/ 2002146 h 2002146"/>
              <a:gd name="connsiteX1" fmla="*/ 1206507 w 2412999"/>
              <a:gd name="connsiteY1" fmla="*/ 0 h 2002146"/>
              <a:gd name="connsiteX2" fmla="*/ 2412999 w 2412999"/>
              <a:gd name="connsiteY2" fmla="*/ 2002146 h 2002146"/>
              <a:gd name="connsiteX3" fmla="*/ 0 w 2412999"/>
              <a:gd name="connsiteY3" fmla="*/ 2002146 h 2002146"/>
              <a:gd name="connsiteX0" fmla="*/ 0 w 2404332"/>
              <a:gd name="connsiteY0" fmla="*/ 2002146 h 2015147"/>
              <a:gd name="connsiteX1" fmla="*/ 1206507 w 2404332"/>
              <a:gd name="connsiteY1" fmla="*/ 0 h 2015147"/>
              <a:gd name="connsiteX2" fmla="*/ 2404332 w 2404332"/>
              <a:gd name="connsiteY2" fmla="*/ 2015147 h 2015147"/>
              <a:gd name="connsiteX3" fmla="*/ 0 w 2404332"/>
              <a:gd name="connsiteY3" fmla="*/ 2002146 h 2015147"/>
              <a:gd name="connsiteX0" fmla="*/ 0 w 2375757"/>
              <a:gd name="connsiteY0" fmla="*/ 2002146 h 2011972"/>
              <a:gd name="connsiteX1" fmla="*/ 1206507 w 2375757"/>
              <a:gd name="connsiteY1" fmla="*/ 0 h 2011972"/>
              <a:gd name="connsiteX2" fmla="*/ 2375757 w 2375757"/>
              <a:gd name="connsiteY2" fmla="*/ 2011972 h 2011972"/>
              <a:gd name="connsiteX3" fmla="*/ 0 w 2375757"/>
              <a:gd name="connsiteY3" fmla="*/ 2002146 h 2011972"/>
              <a:gd name="connsiteX0" fmla="*/ 0 w 2356707"/>
              <a:gd name="connsiteY0" fmla="*/ 1992621 h 2011972"/>
              <a:gd name="connsiteX1" fmla="*/ 1187457 w 2356707"/>
              <a:gd name="connsiteY1" fmla="*/ 0 h 2011972"/>
              <a:gd name="connsiteX2" fmla="*/ 2356707 w 2356707"/>
              <a:gd name="connsiteY2" fmla="*/ 2011972 h 2011972"/>
              <a:gd name="connsiteX3" fmla="*/ 0 w 2356707"/>
              <a:gd name="connsiteY3" fmla="*/ 1992621 h 2011972"/>
              <a:gd name="connsiteX0" fmla="*/ 0 w 2356707"/>
              <a:gd name="connsiteY0" fmla="*/ 1989446 h 2008797"/>
              <a:gd name="connsiteX1" fmla="*/ 1155707 w 2356707"/>
              <a:gd name="connsiteY1" fmla="*/ 0 h 2008797"/>
              <a:gd name="connsiteX2" fmla="*/ 2356707 w 2356707"/>
              <a:gd name="connsiteY2" fmla="*/ 2008797 h 2008797"/>
              <a:gd name="connsiteX3" fmla="*/ 0 w 2356707"/>
              <a:gd name="connsiteY3" fmla="*/ 1989446 h 2008797"/>
              <a:gd name="connsiteX0" fmla="*/ 0 w 2356707"/>
              <a:gd name="connsiteY0" fmla="*/ 2014846 h 2034197"/>
              <a:gd name="connsiteX1" fmla="*/ 1181107 w 2356707"/>
              <a:gd name="connsiteY1" fmla="*/ 0 h 2034197"/>
              <a:gd name="connsiteX2" fmla="*/ 2356707 w 2356707"/>
              <a:gd name="connsiteY2" fmla="*/ 2034197 h 2034197"/>
              <a:gd name="connsiteX3" fmla="*/ 0 w 2356707"/>
              <a:gd name="connsiteY3" fmla="*/ 2014846 h 2034197"/>
              <a:gd name="connsiteX0" fmla="*/ 0 w 2356707"/>
              <a:gd name="connsiteY0" fmla="*/ 1953462 h 1972813"/>
              <a:gd name="connsiteX1" fmla="*/ 1198040 w 2356707"/>
              <a:gd name="connsiteY1" fmla="*/ 0 h 1972813"/>
              <a:gd name="connsiteX2" fmla="*/ 2356707 w 2356707"/>
              <a:gd name="connsiteY2" fmla="*/ 1972813 h 1972813"/>
              <a:gd name="connsiteX3" fmla="*/ 0 w 2356707"/>
              <a:gd name="connsiteY3" fmla="*/ 1953462 h 1972813"/>
              <a:gd name="connsiteX0" fmla="*/ 0 w 2356707"/>
              <a:gd name="connsiteY0" fmla="*/ 1942879 h 1962230"/>
              <a:gd name="connsiteX1" fmla="*/ 1200157 w 2356707"/>
              <a:gd name="connsiteY1" fmla="*/ 0 h 1962230"/>
              <a:gd name="connsiteX2" fmla="*/ 2356707 w 2356707"/>
              <a:gd name="connsiteY2" fmla="*/ 1962230 h 1962230"/>
              <a:gd name="connsiteX3" fmla="*/ 0 w 2356707"/>
              <a:gd name="connsiteY3" fmla="*/ 1942879 h 1962230"/>
              <a:gd name="connsiteX0" fmla="*/ 0 w 2356707"/>
              <a:gd name="connsiteY0" fmla="*/ 2019079 h 2038430"/>
              <a:gd name="connsiteX1" fmla="*/ 1176874 w 2356707"/>
              <a:gd name="connsiteY1" fmla="*/ 0 h 2038430"/>
              <a:gd name="connsiteX2" fmla="*/ 2356707 w 2356707"/>
              <a:gd name="connsiteY2" fmla="*/ 2038430 h 2038430"/>
              <a:gd name="connsiteX3" fmla="*/ 0 w 2356707"/>
              <a:gd name="connsiteY3" fmla="*/ 2019079 h 2038430"/>
              <a:gd name="connsiteX0" fmla="*/ 0 w 1800115"/>
              <a:gd name="connsiteY0" fmla="*/ 2014662 h 2038430"/>
              <a:gd name="connsiteX1" fmla="*/ 620282 w 1800115"/>
              <a:gd name="connsiteY1" fmla="*/ 0 h 2038430"/>
              <a:gd name="connsiteX2" fmla="*/ 1800115 w 1800115"/>
              <a:gd name="connsiteY2" fmla="*/ 2038430 h 2038430"/>
              <a:gd name="connsiteX3" fmla="*/ 0 w 1800115"/>
              <a:gd name="connsiteY3" fmla="*/ 2014662 h 2038430"/>
              <a:gd name="connsiteX0" fmla="*/ 0 w 1800115"/>
              <a:gd name="connsiteY0" fmla="*/ 1511080 h 1534848"/>
              <a:gd name="connsiteX1" fmla="*/ 902995 w 1800115"/>
              <a:gd name="connsiteY1" fmla="*/ 0 h 1534848"/>
              <a:gd name="connsiteX2" fmla="*/ 1800115 w 1800115"/>
              <a:gd name="connsiteY2" fmla="*/ 1534848 h 1534848"/>
              <a:gd name="connsiteX3" fmla="*/ 0 w 1800115"/>
              <a:gd name="connsiteY3" fmla="*/ 1511080 h 1534848"/>
              <a:gd name="connsiteX0" fmla="*/ 0 w 1755665"/>
              <a:gd name="connsiteY0" fmla="*/ 1511080 h 1511080"/>
              <a:gd name="connsiteX1" fmla="*/ 902995 w 1755665"/>
              <a:gd name="connsiteY1" fmla="*/ 0 h 1511080"/>
              <a:gd name="connsiteX2" fmla="*/ 1755665 w 1755665"/>
              <a:gd name="connsiteY2" fmla="*/ 1442773 h 1511080"/>
              <a:gd name="connsiteX3" fmla="*/ 0 w 1755665"/>
              <a:gd name="connsiteY3" fmla="*/ 1511080 h 1511080"/>
              <a:gd name="connsiteX0" fmla="*/ 0 w 1698515"/>
              <a:gd name="connsiteY0" fmla="*/ 1431705 h 1442773"/>
              <a:gd name="connsiteX1" fmla="*/ 845845 w 1698515"/>
              <a:gd name="connsiteY1" fmla="*/ 0 h 1442773"/>
              <a:gd name="connsiteX2" fmla="*/ 1698515 w 1698515"/>
              <a:gd name="connsiteY2" fmla="*/ 1442773 h 1442773"/>
              <a:gd name="connsiteX3" fmla="*/ 0 w 1698515"/>
              <a:gd name="connsiteY3" fmla="*/ 1431705 h 1442773"/>
              <a:gd name="connsiteX0" fmla="*/ 0 w 1663590"/>
              <a:gd name="connsiteY0" fmla="*/ 1431705 h 1431705"/>
              <a:gd name="connsiteX1" fmla="*/ 845845 w 1663590"/>
              <a:gd name="connsiteY1" fmla="*/ 0 h 1431705"/>
              <a:gd name="connsiteX2" fmla="*/ 1663590 w 1663590"/>
              <a:gd name="connsiteY2" fmla="*/ 1407848 h 1431705"/>
              <a:gd name="connsiteX3" fmla="*/ 0 w 1663590"/>
              <a:gd name="connsiteY3" fmla="*/ 1431705 h 1431705"/>
              <a:gd name="connsiteX0" fmla="*/ 0 w 1638190"/>
              <a:gd name="connsiteY0" fmla="*/ 1396780 h 1407848"/>
              <a:gd name="connsiteX1" fmla="*/ 820445 w 1638190"/>
              <a:gd name="connsiteY1" fmla="*/ 0 h 1407848"/>
              <a:gd name="connsiteX2" fmla="*/ 1638190 w 1638190"/>
              <a:gd name="connsiteY2" fmla="*/ 1407848 h 1407848"/>
              <a:gd name="connsiteX3" fmla="*/ 0 w 1638190"/>
              <a:gd name="connsiteY3" fmla="*/ 1396780 h 1407848"/>
            </a:gdLst>
            <a:ahLst/>
            <a:cxnLst>
              <a:cxn ang="0">
                <a:pos x="connsiteX0" y="connsiteY0"/>
              </a:cxn>
              <a:cxn ang="0">
                <a:pos x="connsiteX1" y="connsiteY1"/>
              </a:cxn>
              <a:cxn ang="0">
                <a:pos x="connsiteX2" y="connsiteY2"/>
              </a:cxn>
              <a:cxn ang="0">
                <a:pos x="connsiteX3" y="connsiteY3"/>
              </a:cxn>
            </a:cxnLst>
            <a:rect l="l" t="t" r="r" b="b"/>
            <a:pathLst>
              <a:path w="1638190" h="1407848">
                <a:moveTo>
                  <a:pt x="0" y="1396780"/>
                </a:moveTo>
                <a:lnTo>
                  <a:pt x="820445" y="0"/>
                </a:lnTo>
                <a:lnTo>
                  <a:pt x="1638190" y="1407848"/>
                </a:lnTo>
                <a:lnTo>
                  <a:pt x="0" y="139678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Isosceles Triangle 7">
            <a:extLst>
              <a:ext uri="{FF2B5EF4-FFF2-40B4-BE49-F238E27FC236}">
                <a16:creationId xmlns:a16="http://schemas.microsoft.com/office/drawing/2014/main" id="{5486516F-D363-351B-D2AB-8092DC06A70F}"/>
              </a:ext>
            </a:extLst>
          </p:cNvPr>
          <p:cNvSpPr/>
          <p:nvPr/>
        </p:nvSpPr>
        <p:spPr>
          <a:xfrm rot="10800000">
            <a:off x="12034903" y="4968003"/>
            <a:ext cx="2182843" cy="1870076"/>
          </a:xfrm>
          <a:custGeom>
            <a:avLst/>
            <a:gdLst>
              <a:gd name="connsiteX0" fmla="*/ 0 w 2412999"/>
              <a:gd name="connsiteY0" fmla="*/ 1876471 h 1876471"/>
              <a:gd name="connsiteX1" fmla="*/ 1124168 w 2412999"/>
              <a:gd name="connsiteY1" fmla="*/ 0 h 1876471"/>
              <a:gd name="connsiteX2" fmla="*/ 2412999 w 2412999"/>
              <a:gd name="connsiteY2" fmla="*/ 1876471 h 1876471"/>
              <a:gd name="connsiteX3" fmla="*/ 0 w 2412999"/>
              <a:gd name="connsiteY3" fmla="*/ 1876471 h 1876471"/>
              <a:gd name="connsiteX0" fmla="*/ 0 w 2412999"/>
              <a:gd name="connsiteY0" fmla="*/ 2002146 h 2002146"/>
              <a:gd name="connsiteX1" fmla="*/ 1206507 w 2412999"/>
              <a:gd name="connsiteY1" fmla="*/ 0 h 2002146"/>
              <a:gd name="connsiteX2" fmla="*/ 2412999 w 2412999"/>
              <a:gd name="connsiteY2" fmla="*/ 2002146 h 2002146"/>
              <a:gd name="connsiteX3" fmla="*/ 0 w 2412999"/>
              <a:gd name="connsiteY3" fmla="*/ 2002146 h 2002146"/>
              <a:gd name="connsiteX0" fmla="*/ 0 w 2404332"/>
              <a:gd name="connsiteY0" fmla="*/ 2002146 h 2015147"/>
              <a:gd name="connsiteX1" fmla="*/ 1206507 w 2404332"/>
              <a:gd name="connsiteY1" fmla="*/ 0 h 2015147"/>
              <a:gd name="connsiteX2" fmla="*/ 2404332 w 2404332"/>
              <a:gd name="connsiteY2" fmla="*/ 2015147 h 2015147"/>
              <a:gd name="connsiteX3" fmla="*/ 0 w 2404332"/>
              <a:gd name="connsiteY3" fmla="*/ 2002146 h 2015147"/>
              <a:gd name="connsiteX0" fmla="*/ 0 w 2375757"/>
              <a:gd name="connsiteY0" fmla="*/ 2002146 h 2011972"/>
              <a:gd name="connsiteX1" fmla="*/ 1206507 w 2375757"/>
              <a:gd name="connsiteY1" fmla="*/ 0 h 2011972"/>
              <a:gd name="connsiteX2" fmla="*/ 2375757 w 2375757"/>
              <a:gd name="connsiteY2" fmla="*/ 2011972 h 2011972"/>
              <a:gd name="connsiteX3" fmla="*/ 0 w 2375757"/>
              <a:gd name="connsiteY3" fmla="*/ 2002146 h 2011972"/>
              <a:gd name="connsiteX0" fmla="*/ 0 w 2356707"/>
              <a:gd name="connsiteY0" fmla="*/ 1992621 h 2011972"/>
              <a:gd name="connsiteX1" fmla="*/ 1187457 w 2356707"/>
              <a:gd name="connsiteY1" fmla="*/ 0 h 2011972"/>
              <a:gd name="connsiteX2" fmla="*/ 2356707 w 2356707"/>
              <a:gd name="connsiteY2" fmla="*/ 2011972 h 2011972"/>
              <a:gd name="connsiteX3" fmla="*/ 0 w 2356707"/>
              <a:gd name="connsiteY3" fmla="*/ 1992621 h 2011972"/>
              <a:gd name="connsiteX0" fmla="*/ 0 w 2356707"/>
              <a:gd name="connsiteY0" fmla="*/ 1989446 h 2008797"/>
              <a:gd name="connsiteX1" fmla="*/ 1155707 w 2356707"/>
              <a:gd name="connsiteY1" fmla="*/ 0 h 2008797"/>
              <a:gd name="connsiteX2" fmla="*/ 2356707 w 2356707"/>
              <a:gd name="connsiteY2" fmla="*/ 2008797 h 2008797"/>
              <a:gd name="connsiteX3" fmla="*/ 0 w 2356707"/>
              <a:gd name="connsiteY3" fmla="*/ 1989446 h 2008797"/>
              <a:gd name="connsiteX0" fmla="*/ 0 w 2356707"/>
              <a:gd name="connsiteY0" fmla="*/ 2014846 h 2034197"/>
              <a:gd name="connsiteX1" fmla="*/ 1181107 w 2356707"/>
              <a:gd name="connsiteY1" fmla="*/ 0 h 2034197"/>
              <a:gd name="connsiteX2" fmla="*/ 2356707 w 2356707"/>
              <a:gd name="connsiteY2" fmla="*/ 2034197 h 2034197"/>
              <a:gd name="connsiteX3" fmla="*/ 0 w 2356707"/>
              <a:gd name="connsiteY3" fmla="*/ 2014846 h 2034197"/>
              <a:gd name="connsiteX0" fmla="*/ 0 w 2356707"/>
              <a:gd name="connsiteY0" fmla="*/ 1953462 h 1972813"/>
              <a:gd name="connsiteX1" fmla="*/ 1198040 w 2356707"/>
              <a:gd name="connsiteY1" fmla="*/ 0 h 1972813"/>
              <a:gd name="connsiteX2" fmla="*/ 2356707 w 2356707"/>
              <a:gd name="connsiteY2" fmla="*/ 1972813 h 1972813"/>
              <a:gd name="connsiteX3" fmla="*/ 0 w 2356707"/>
              <a:gd name="connsiteY3" fmla="*/ 1953462 h 1972813"/>
              <a:gd name="connsiteX0" fmla="*/ 0 w 2356707"/>
              <a:gd name="connsiteY0" fmla="*/ 1942879 h 1962230"/>
              <a:gd name="connsiteX1" fmla="*/ 1200157 w 2356707"/>
              <a:gd name="connsiteY1" fmla="*/ 0 h 1962230"/>
              <a:gd name="connsiteX2" fmla="*/ 2356707 w 2356707"/>
              <a:gd name="connsiteY2" fmla="*/ 1962230 h 1962230"/>
              <a:gd name="connsiteX3" fmla="*/ 0 w 2356707"/>
              <a:gd name="connsiteY3" fmla="*/ 1942879 h 1962230"/>
              <a:gd name="connsiteX0" fmla="*/ 0 w 2356707"/>
              <a:gd name="connsiteY0" fmla="*/ 2019079 h 2038430"/>
              <a:gd name="connsiteX1" fmla="*/ 1176874 w 2356707"/>
              <a:gd name="connsiteY1" fmla="*/ 0 h 2038430"/>
              <a:gd name="connsiteX2" fmla="*/ 2356707 w 2356707"/>
              <a:gd name="connsiteY2" fmla="*/ 2038430 h 2038430"/>
              <a:gd name="connsiteX3" fmla="*/ 0 w 2356707"/>
              <a:gd name="connsiteY3" fmla="*/ 2019079 h 2038430"/>
              <a:gd name="connsiteX0" fmla="*/ 0 w 1800115"/>
              <a:gd name="connsiteY0" fmla="*/ 2014662 h 2038430"/>
              <a:gd name="connsiteX1" fmla="*/ 620282 w 1800115"/>
              <a:gd name="connsiteY1" fmla="*/ 0 h 2038430"/>
              <a:gd name="connsiteX2" fmla="*/ 1800115 w 1800115"/>
              <a:gd name="connsiteY2" fmla="*/ 2038430 h 2038430"/>
              <a:gd name="connsiteX3" fmla="*/ 0 w 1800115"/>
              <a:gd name="connsiteY3" fmla="*/ 2014662 h 2038430"/>
              <a:gd name="connsiteX0" fmla="*/ 0 w 1800115"/>
              <a:gd name="connsiteY0" fmla="*/ 1511080 h 1534848"/>
              <a:gd name="connsiteX1" fmla="*/ 902995 w 1800115"/>
              <a:gd name="connsiteY1" fmla="*/ 0 h 1534848"/>
              <a:gd name="connsiteX2" fmla="*/ 1800115 w 1800115"/>
              <a:gd name="connsiteY2" fmla="*/ 1534848 h 1534848"/>
              <a:gd name="connsiteX3" fmla="*/ 0 w 1800115"/>
              <a:gd name="connsiteY3" fmla="*/ 1511080 h 1534848"/>
              <a:gd name="connsiteX0" fmla="*/ 0 w 1795881"/>
              <a:gd name="connsiteY0" fmla="*/ 1511080 h 1534848"/>
              <a:gd name="connsiteX1" fmla="*/ 898761 w 1795881"/>
              <a:gd name="connsiteY1" fmla="*/ 0 h 1534848"/>
              <a:gd name="connsiteX2" fmla="*/ 1795881 w 1795881"/>
              <a:gd name="connsiteY2" fmla="*/ 1534848 h 1534848"/>
              <a:gd name="connsiteX3" fmla="*/ 0 w 1795881"/>
              <a:gd name="connsiteY3" fmla="*/ 1511080 h 1534848"/>
              <a:gd name="connsiteX0" fmla="*/ 0 w 1789531"/>
              <a:gd name="connsiteY0" fmla="*/ 1511080 h 1526382"/>
              <a:gd name="connsiteX1" fmla="*/ 898761 w 1789531"/>
              <a:gd name="connsiteY1" fmla="*/ 0 h 1526382"/>
              <a:gd name="connsiteX2" fmla="*/ 1789531 w 1789531"/>
              <a:gd name="connsiteY2" fmla="*/ 1526382 h 1526382"/>
              <a:gd name="connsiteX3" fmla="*/ 0 w 1789531"/>
              <a:gd name="connsiteY3" fmla="*/ 1511080 h 1526382"/>
              <a:gd name="connsiteX0" fmla="*/ 0 w 1741906"/>
              <a:gd name="connsiteY0" fmla="*/ 1425355 h 1526382"/>
              <a:gd name="connsiteX1" fmla="*/ 851136 w 1741906"/>
              <a:gd name="connsiteY1" fmla="*/ 0 h 1526382"/>
              <a:gd name="connsiteX2" fmla="*/ 1741906 w 1741906"/>
              <a:gd name="connsiteY2" fmla="*/ 1526382 h 1526382"/>
              <a:gd name="connsiteX3" fmla="*/ 0 w 1741906"/>
              <a:gd name="connsiteY3" fmla="*/ 1425355 h 1526382"/>
              <a:gd name="connsiteX0" fmla="*/ 0 w 1697456"/>
              <a:gd name="connsiteY0" fmla="*/ 1425355 h 1427957"/>
              <a:gd name="connsiteX1" fmla="*/ 851136 w 1697456"/>
              <a:gd name="connsiteY1" fmla="*/ 0 h 1427957"/>
              <a:gd name="connsiteX2" fmla="*/ 1697456 w 1697456"/>
              <a:gd name="connsiteY2" fmla="*/ 1427957 h 1427957"/>
              <a:gd name="connsiteX3" fmla="*/ 0 w 1697456"/>
              <a:gd name="connsiteY3" fmla="*/ 1425355 h 1427957"/>
              <a:gd name="connsiteX0" fmla="*/ 0 w 1706981"/>
              <a:gd name="connsiteY0" fmla="*/ 1425355 h 1443832"/>
              <a:gd name="connsiteX1" fmla="*/ 851136 w 1706981"/>
              <a:gd name="connsiteY1" fmla="*/ 0 h 1443832"/>
              <a:gd name="connsiteX2" fmla="*/ 1706981 w 1706981"/>
              <a:gd name="connsiteY2" fmla="*/ 1443832 h 1443832"/>
              <a:gd name="connsiteX3" fmla="*/ 0 w 1706981"/>
              <a:gd name="connsiteY3" fmla="*/ 1425355 h 1443832"/>
              <a:gd name="connsiteX0" fmla="*/ 0 w 1694281"/>
              <a:gd name="connsiteY0" fmla="*/ 1425355 h 1447007"/>
              <a:gd name="connsiteX1" fmla="*/ 851136 w 1694281"/>
              <a:gd name="connsiteY1" fmla="*/ 0 h 1447007"/>
              <a:gd name="connsiteX2" fmla="*/ 1694281 w 1694281"/>
              <a:gd name="connsiteY2" fmla="*/ 1447007 h 1447007"/>
              <a:gd name="connsiteX3" fmla="*/ 0 w 1694281"/>
              <a:gd name="connsiteY3" fmla="*/ 1425355 h 1447007"/>
              <a:gd name="connsiteX0" fmla="*/ 0 w 1668881"/>
              <a:gd name="connsiteY0" fmla="*/ 1387255 h 1447007"/>
              <a:gd name="connsiteX1" fmla="*/ 825736 w 1668881"/>
              <a:gd name="connsiteY1" fmla="*/ 0 h 1447007"/>
              <a:gd name="connsiteX2" fmla="*/ 1668881 w 1668881"/>
              <a:gd name="connsiteY2" fmla="*/ 1447007 h 1447007"/>
              <a:gd name="connsiteX3" fmla="*/ 0 w 1668881"/>
              <a:gd name="connsiteY3" fmla="*/ 1387255 h 1447007"/>
              <a:gd name="connsiteX0" fmla="*/ 0 w 1640306"/>
              <a:gd name="connsiteY0" fmla="*/ 1387255 h 1402557"/>
              <a:gd name="connsiteX1" fmla="*/ 825736 w 1640306"/>
              <a:gd name="connsiteY1" fmla="*/ 0 h 1402557"/>
              <a:gd name="connsiteX2" fmla="*/ 1640306 w 1640306"/>
              <a:gd name="connsiteY2" fmla="*/ 1402557 h 1402557"/>
              <a:gd name="connsiteX3" fmla="*/ 0 w 1640306"/>
              <a:gd name="connsiteY3" fmla="*/ 1387255 h 1402557"/>
              <a:gd name="connsiteX0" fmla="*/ 0 w 1645069"/>
              <a:gd name="connsiteY0" fmla="*/ 1393605 h 1402557"/>
              <a:gd name="connsiteX1" fmla="*/ 830499 w 1645069"/>
              <a:gd name="connsiteY1" fmla="*/ 0 h 1402557"/>
              <a:gd name="connsiteX2" fmla="*/ 1645069 w 1645069"/>
              <a:gd name="connsiteY2" fmla="*/ 1402557 h 1402557"/>
              <a:gd name="connsiteX3" fmla="*/ 0 w 1645069"/>
              <a:gd name="connsiteY3" fmla="*/ 1393605 h 1402557"/>
              <a:gd name="connsiteX0" fmla="*/ 0 w 1627607"/>
              <a:gd name="connsiteY0" fmla="*/ 1393605 h 1402557"/>
              <a:gd name="connsiteX1" fmla="*/ 813037 w 1627607"/>
              <a:gd name="connsiteY1" fmla="*/ 0 h 1402557"/>
              <a:gd name="connsiteX2" fmla="*/ 1627607 w 1627607"/>
              <a:gd name="connsiteY2" fmla="*/ 1402557 h 1402557"/>
              <a:gd name="connsiteX3" fmla="*/ 0 w 1627607"/>
              <a:gd name="connsiteY3" fmla="*/ 1393605 h 1402557"/>
              <a:gd name="connsiteX0" fmla="*/ 0 w 1637132"/>
              <a:gd name="connsiteY0" fmla="*/ 1392017 h 1402557"/>
              <a:gd name="connsiteX1" fmla="*/ 822562 w 1637132"/>
              <a:gd name="connsiteY1" fmla="*/ 0 h 1402557"/>
              <a:gd name="connsiteX2" fmla="*/ 1637132 w 1637132"/>
              <a:gd name="connsiteY2" fmla="*/ 1402557 h 1402557"/>
              <a:gd name="connsiteX3" fmla="*/ 0 w 1637132"/>
              <a:gd name="connsiteY3" fmla="*/ 1392017 h 1402557"/>
            </a:gdLst>
            <a:ahLst/>
            <a:cxnLst>
              <a:cxn ang="0">
                <a:pos x="connsiteX0" y="connsiteY0"/>
              </a:cxn>
              <a:cxn ang="0">
                <a:pos x="connsiteX1" y="connsiteY1"/>
              </a:cxn>
              <a:cxn ang="0">
                <a:pos x="connsiteX2" y="connsiteY2"/>
              </a:cxn>
              <a:cxn ang="0">
                <a:pos x="connsiteX3" y="connsiteY3"/>
              </a:cxn>
            </a:cxnLst>
            <a:rect l="l" t="t" r="r" b="b"/>
            <a:pathLst>
              <a:path w="1637132" h="1402557">
                <a:moveTo>
                  <a:pt x="0" y="1392017"/>
                </a:moveTo>
                <a:lnTo>
                  <a:pt x="822562" y="0"/>
                </a:lnTo>
                <a:lnTo>
                  <a:pt x="1637132" y="1402557"/>
                </a:lnTo>
                <a:lnTo>
                  <a:pt x="0" y="1392017"/>
                </a:lnTo>
                <a:close/>
              </a:path>
            </a:pathLst>
          </a:custGeom>
          <a:solidFill>
            <a:srgbClr val="1C315F">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a:extLst>
              <a:ext uri="{FF2B5EF4-FFF2-40B4-BE49-F238E27FC236}">
                <a16:creationId xmlns:a16="http://schemas.microsoft.com/office/drawing/2014/main" id="{EE056598-F304-C88B-373D-8BB81F45C571}"/>
              </a:ext>
            </a:extLst>
          </p:cNvPr>
          <p:cNvSpPr txBox="1"/>
          <p:nvPr/>
        </p:nvSpPr>
        <p:spPr>
          <a:xfrm>
            <a:off x="11384925" y="3433700"/>
            <a:ext cx="3475745" cy="666786"/>
          </a:xfrm>
          <a:prstGeom prst="rect">
            <a:avLst/>
          </a:prstGeom>
          <a:noFill/>
        </p:spPr>
        <p:txBody>
          <a:bodyPr wrap="square" rtlCol="0">
            <a:spAutoFit/>
          </a:bodyPr>
          <a:lstStyle/>
          <a:p>
            <a:pPr algn="ctr"/>
            <a:r>
              <a:rPr lang="en-US" sz="3733" b="1" spc="107" dirty="0">
                <a:solidFill>
                  <a:schemeClr val="bg1">
                    <a:lumMod val="95000"/>
                  </a:schemeClr>
                </a:solidFill>
                <a:latin typeface="Gill Sans MT Condensed" panose="020B0506020104020203" pitchFamily="34" charset="0"/>
              </a:rPr>
              <a:t>GENERAL PLAN</a:t>
            </a:r>
          </a:p>
        </p:txBody>
      </p:sp>
      <p:sp>
        <p:nvSpPr>
          <p:cNvPr id="13" name="TextBox 12">
            <a:extLst>
              <a:ext uri="{FF2B5EF4-FFF2-40B4-BE49-F238E27FC236}">
                <a16:creationId xmlns:a16="http://schemas.microsoft.com/office/drawing/2014/main" id="{349D5C03-1589-6DA2-8818-D9ADAA899836}"/>
              </a:ext>
            </a:extLst>
          </p:cNvPr>
          <p:cNvSpPr txBox="1"/>
          <p:nvPr/>
        </p:nvSpPr>
        <p:spPr>
          <a:xfrm>
            <a:off x="11384924" y="4235961"/>
            <a:ext cx="3475745" cy="666786"/>
          </a:xfrm>
          <a:prstGeom prst="rect">
            <a:avLst/>
          </a:prstGeom>
          <a:noFill/>
        </p:spPr>
        <p:txBody>
          <a:bodyPr wrap="square" rtlCol="0">
            <a:spAutoFit/>
          </a:bodyPr>
          <a:lstStyle/>
          <a:p>
            <a:pPr algn="ctr"/>
            <a:r>
              <a:rPr lang="en-US" sz="3733" b="1" dirty="0">
                <a:solidFill>
                  <a:schemeClr val="bg1">
                    <a:lumMod val="95000"/>
                  </a:schemeClr>
                </a:solidFill>
                <a:latin typeface="Gill Sans MT Condensed" panose="020B0506020104020203" pitchFamily="34" charset="0"/>
              </a:rPr>
              <a:t>ZONING CODE</a:t>
            </a:r>
          </a:p>
        </p:txBody>
      </p:sp>
      <p:sp>
        <p:nvSpPr>
          <p:cNvPr id="14" name="TextBox 13">
            <a:extLst>
              <a:ext uri="{FF2B5EF4-FFF2-40B4-BE49-F238E27FC236}">
                <a16:creationId xmlns:a16="http://schemas.microsoft.com/office/drawing/2014/main" id="{30962CFC-D402-0488-81AF-4225FA1D334D}"/>
              </a:ext>
            </a:extLst>
          </p:cNvPr>
          <p:cNvSpPr txBox="1"/>
          <p:nvPr/>
        </p:nvSpPr>
        <p:spPr>
          <a:xfrm>
            <a:off x="12073249" y="5047707"/>
            <a:ext cx="2120804" cy="1118832"/>
          </a:xfrm>
          <a:prstGeom prst="rect">
            <a:avLst/>
          </a:prstGeom>
          <a:noFill/>
        </p:spPr>
        <p:txBody>
          <a:bodyPr wrap="square" rtlCol="0">
            <a:spAutoFit/>
          </a:bodyPr>
          <a:lstStyle/>
          <a:p>
            <a:pPr algn="ctr">
              <a:lnSpc>
                <a:spcPts val="4000"/>
              </a:lnSpc>
            </a:pPr>
            <a:r>
              <a:rPr lang="en-US" sz="3733" b="1" dirty="0">
                <a:solidFill>
                  <a:schemeClr val="bg1">
                    <a:lumMod val="95000"/>
                  </a:schemeClr>
                </a:solidFill>
                <a:latin typeface="Gill Sans MT Condensed" panose="020B0506020104020203" pitchFamily="34" charset="0"/>
              </a:rPr>
              <a:t>SPECIFIC</a:t>
            </a:r>
          </a:p>
          <a:p>
            <a:pPr algn="ctr">
              <a:lnSpc>
                <a:spcPts val="4000"/>
              </a:lnSpc>
            </a:pPr>
            <a:r>
              <a:rPr lang="en-US" sz="3733" b="1" dirty="0">
                <a:solidFill>
                  <a:schemeClr val="bg1">
                    <a:lumMod val="95000"/>
                  </a:schemeClr>
                </a:solidFill>
                <a:latin typeface="Gill Sans MT Condensed" panose="020B0506020104020203" pitchFamily="34" charset="0"/>
              </a:rPr>
              <a:t>PLAN</a:t>
            </a:r>
          </a:p>
        </p:txBody>
      </p:sp>
      <p:sp>
        <p:nvSpPr>
          <p:cNvPr id="3" name="Text Placeholder 2">
            <a:extLst>
              <a:ext uri="{FF2B5EF4-FFF2-40B4-BE49-F238E27FC236}">
                <a16:creationId xmlns:a16="http://schemas.microsoft.com/office/drawing/2014/main" id="{4C0AEB35-0C81-65B1-8030-7560DA0DDC31}"/>
              </a:ext>
            </a:extLst>
          </p:cNvPr>
          <p:cNvSpPr>
            <a:spLocks noGrp="1"/>
          </p:cNvSpPr>
          <p:nvPr>
            <p:ph type="body" idx="1"/>
          </p:nvPr>
        </p:nvSpPr>
        <p:spPr>
          <a:xfrm>
            <a:off x="3870501" y="372069"/>
            <a:ext cx="12106099" cy="820674"/>
          </a:xfrm>
        </p:spPr>
        <p:txBody>
          <a:bodyPr/>
          <a:lstStyle/>
          <a:p>
            <a:r>
              <a:rPr lang="en-US" sz="5333" dirty="0">
                <a:latin typeface="Arial" panose="020B0604020202020204" pitchFamily="34" charset="0"/>
              </a:rPr>
              <a:t>What is a Specific Plan? </a:t>
            </a:r>
          </a:p>
        </p:txBody>
      </p:sp>
    </p:spTree>
    <p:extLst>
      <p:ext uri="{BB962C8B-B14F-4D97-AF65-F5344CB8AC3E}">
        <p14:creationId xmlns:p14="http://schemas.microsoft.com/office/powerpoint/2010/main" val="14640624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2D6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2D62"/>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5973</TotalTime>
  <Words>2050</Words>
  <Application>Microsoft Office PowerPoint</Application>
  <PresentationFormat>Custom</PresentationFormat>
  <Paragraphs>405</Paragraphs>
  <Slides>59</Slides>
  <Notes>33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59</vt:i4>
      </vt:variant>
    </vt:vector>
  </HeadingPairs>
  <TitlesOfParts>
    <vt:vector size="75" baseType="lpstr">
      <vt:lpstr>Akzidenz-Grotesk Std Bold Cnd</vt:lpstr>
      <vt:lpstr>Akzidenz-Grotesk Std Regular</vt:lpstr>
      <vt:lpstr>Inter</vt:lpstr>
      <vt:lpstr>arial</vt:lpstr>
      <vt:lpstr>arial</vt:lpstr>
      <vt:lpstr>Barlow</vt:lpstr>
      <vt:lpstr>Barlow Condensed</vt:lpstr>
      <vt:lpstr>Barlow Condensed ExtraBold</vt:lpstr>
      <vt:lpstr>Barlow Condensed Light</vt:lpstr>
      <vt:lpstr>Barlow Semi Condensed Medium</vt:lpstr>
      <vt:lpstr>Calibri</vt:lpstr>
      <vt:lpstr>Gill Sans MT</vt:lpstr>
      <vt:lpstr>Gill Sans MT Condensed</vt:lpstr>
      <vt:lpstr>Monotype Corsiva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 Savay</dc:creator>
  <cp:lastModifiedBy>Linnet Kwok</cp:lastModifiedBy>
  <cp:revision>333</cp:revision>
  <cp:lastPrinted>2022-03-01T01:12:07Z</cp:lastPrinted>
  <dcterms:created xsi:type="dcterms:W3CDTF">2016-09-28T10:46:04Z</dcterms:created>
  <dcterms:modified xsi:type="dcterms:W3CDTF">2023-02-09T23:01:16Z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2016-03-14T00:00:00Z</vt:filetime>
  </property>
  <property fmtid="{D5CDD505-2E9C-101B-9397-08002B2CF9AE}" pid="3" name="Creator">
    <vt:lpwstr>Adobe InDesign CC 2015 (Windows)</vt:lpwstr>
  </property>
  <property fmtid="{D5CDD505-2E9C-101B-9397-08002B2CF9AE}" pid="4" name="LastSaved">
    <vt:filetime>2016-09-28T00:00:00Z</vt:filetime>
  </property>
</Properties>
</file>