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6" r:id="rId2"/>
    <p:sldMasterId id="2147483831" r:id="rId3"/>
    <p:sldMasterId id="2147483869" r:id="rId4"/>
    <p:sldMasterId id="2147483873" r:id="rId5"/>
    <p:sldMasterId id="2147483886" r:id="rId6"/>
    <p:sldMasterId id="2147483917" r:id="rId7"/>
  </p:sldMasterIdLst>
  <p:notesMasterIdLst>
    <p:notesMasterId r:id="rId53"/>
  </p:notesMasterIdLst>
  <p:handoutMasterIdLst>
    <p:handoutMasterId r:id="rId54"/>
  </p:handoutMasterIdLst>
  <p:sldIdLst>
    <p:sldId id="256" r:id="rId8"/>
    <p:sldId id="308" r:id="rId9"/>
    <p:sldId id="276" r:id="rId10"/>
    <p:sldId id="3701" r:id="rId11"/>
    <p:sldId id="3702" r:id="rId12"/>
    <p:sldId id="282" r:id="rId13"/>
    <p:sldId id="277" r:id="rId14"/>
    <p:sldId id="3703" r:id="rId15"/>
    <p:sldId id="284" r:id="rId16"/>
    <p:sldId id="3699" r:id="rId17"/>
    <p:sldId id="3698" r:id="rId18"/>
    <p:sldId id="278" r:id="rId19"/>
    <p:sldId id="3705" r:id="rId20"/>
    <p:sldId id="3706" r:id="rId21"/>
    <p:sldId id="3697" r:id="rId22"/>
    <p:sldId id="3672" r:id="rId23"/>
    <p:sldId id="3676" r:id="rId24"/>
    <p:sldId id="3707" r:id="rId25"/>
    <p:sldId id="3704" r:id="rId26"/>
    <p:sldId id="3708" r:id="rId27"/>
    <p:sldId id="3684" r:id="rId28"/>
    <p:sldId id="3709" r:id="rId29"/>
    <p:sldId id="3675" r:id="rId30"/>
    <p:sldId id="3683" r:id="rId31"/>
    <p:sldId id="3674" r:id="rId32"/>
    <p:sldId id="3677" r:id="rId33"/>
    <p:sldId id="3686" r:id="rId34"/>
    <p:sldId id="3685" r:id="rId35"/>
    <p:sldId id="3690" r:id="rId36"/>
    <p:sldId id="3678" r:id="rId37"/>
    <p:sldId id="3679" r:id="rId38"/>
    <p:sldId id="3687" r:id="rId39"/>
    <p:sldId id="3680" r:id="rId40"/>
    <p:sldId id="3688" r:id="rId41"/>
    <p:sldId id="3681" r:id="rId42"/>
    <p:sldId id="3691" r:id="rId43"/>
    <p:sldId id="3692" r:id="rId44"/>
    <p:sldId id="3693" r:id="rId45"/>
    <p:sldId id="3694" r:id="rId46"/>
    <p:sldId id="3689" r:id="rId47"/>
    <p:sldId id="3670" r:id="rId48"/>
    <p:sldId id="321" r:id="rId49"/>
    <p:sldId id="309" r:id="rId50"/>
    <p:sldId id="3671" r:id="rId51"/>
    <p:sldId id="566" r:id="rId52"/>
  </p:sldIdLst>
  <p:sldSz cx="16256000" cy="9144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61EC89-F5E2-45B1-BE71-ED7FAD041457}">
          <p14:sldIdLst>
            <p14:sldId id="256"/>
            <p14:sldId id="308"/>
            <p14:sldId id="276"/>
            <p14:sldId id="3701"/>
            <p14:sldId id="3702"/>
            <p14:sldId id="282"/>
            <p14:sldId id="277"/>
            <p14:sldId id="3703"/>
            <p14:sldId id="284"/>
            <p14:sldId id="3699"/>
            <p14:sldId id="3698"/>
            <p14:sldId id="278"/>
            <p14:sldId id="3705"/>
            <p14:sldId id="3706"/>
            <p14:sldId id="3697"/>
            <p14:sldId id="3672"/>
            <p14:sldId id="3676"/>
            <p14:sldId id="3707"/>
            <p14:sldId id="3704"/>
            <p14:sldId id="3708"/>
            <p14:sldId id="3684"/>
            <p14:sldId id="3709"/>
            <p14:sldId id="3675"/>
            <p14:sldId id="3683"/>
            <p14:sldId id="3674"/>
            <p14:sldId id="3677"/>
            <p14:sldId id="3686"/>
            <p14:sldId id="3685"/>
            <p14:sldId id="3690"/>
            <p14:sldId id="3678"/>
            <p14:sldId id="3679"/>
            <p14:sldId id="3687"/>
            <p14:sldId id="3680"/>
            <p14:sldId id="3688"/>
            <p14:sldId id="3681"/>
            <p14:sldId id="3691"/>
            <p14:sldId id="3692"/>
            <p14:sldId id="3693"/>
            <p14:sldId id="3694"/>
            <p14:sldId id="3689"/>
            <p14:sldId id="3670"/>
            <p14:sldId id="321"/>
            <p14:sldId id="309"/>
            <p14:sldId id="3671"/>
            <p14:sldId id="566"/>
          </p14:sldIdLst>
        </p14:section>
        <p14:section name="Default Section" id="{662603C7-F018-4209-BFC2-F47A715DB09F}">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AC254C-697A-741D-490E-5EEE0D020CC9}" name="hhoushmandi@cityofsancarlos.org" initials="hh" userId="S::urn:spo:guest#hhoushmandi@cityofsancarlos.org::" providerId="AD"/>
  <p188:author id="{74616B6A-EB0E-E84C-FE3C-032473608A12}" name="Lisa Costa Sanders" initials="LS" userId="S::lcostasanders@cityofsancarlos.org::ea8387ee-daed-4fc5-8e17-e2ca681fa0d0" providerId="AD"/>
  <p188:author id="{E7A3839D-0E55-E5BB-DA4E-CC485025A552}" name="m.goyne@fehrandpeers.com" initials="m." userId="S::urn:spo:guest#m.goyne@fehrandpeers.com::" providerId="AD"/>
  <p188:author id="{8B8AC3AA-3D65-F600-F784-4E08CCD329DE}" name="Matt Goyne" initials="MG" userId="S::m.goyne@fehrandpeers.com::caf48417-25ef-42bc-ac0c-0d38b3c7143f" providerId="AD"/>
  <p188:author id="{84AD7BC9-C83D-20F7-B2BD-5ABEBB3870FF}" name="Mike Alston" initials="MA" userId="S::malston@kittelson.com::882134c5-2cc3-48cd-9def-19b3bace33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2"/>
    <a:srgbClr val="FFCC66"/>
    <a:srgbClr val="000000"/>
    <a:srgbClr val="00153E"/>
    <a:srgbClr val="B4C7E7"/>
    <a:srgbClr val="FFCCCC"/>
    <a:srgbClr val="3276C8"/>
    <a:srgbClr val="C3D69B"/>
    <a:srgbClr val="C51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61" autoAdjust="0"/>
    <p:restoredTop sz="89346" autoAdjust="0"/>
  </p:normalViewPr>
  <p:slideViewPr>
    <p:cSldViewPr>
      <p:cViewPr varScale="1">
        <p:scale>
          <a:sx n="73" d="100"/>
          <a:sy n="73" d="100"/>
        </p:scale>
        <p:origin x="228" y="66"/>
      </p:cViewPr>
      <p:guideLst>
        <p:guide orient="horz" pos="2880"/>
        <p:guide pos="2160"/>
      </p:guideLst>
    </p:cSldViewPr>
  </p:slideViewPr>
  <p:notesTextViewPr>
    <p:cViewPr>
      <p:scale>
        <a:sx n="3" d="2"/>
        <a:sy n="3" d="2"/>
      </p:scale>
      <p:origin x="0" y="0"/>
    </p:cViewPr>
  </p:notesTextViewPr>
  <p:sorterViewPr>
    <p:cViewPr>
      <p:scale>
        <a:sx n="50" d="100"/>
        <a:sy n="50" d="100"/>
      </p:scale>
      <p:origin x="0" y="0"/>
    </p:cViewPr>
  </p:sorterViewPr>
  <p:notesViewPr>
    <p:cSldViewPr>
      <p:cViewPr varScale="1">
        <p:scale>
          <a:sx n="80" d="100"/>
          <a:sy n="80" d="100"/>
        </p:scale>
        <p:origin x="38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09C133B-31EC-CC42-E954-6845D2A480B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r>
              <a:rPr lang="en-US" dirty="0"/>
              <a:t>Item 11a</a:t>
            </a:r>
          </a:p>
        </p:txBody>
      </p:sp>
    </p:spTree>
    <p:extLst>
      <p:ext uri="{BB962C8B-B14F-4D97-AF65-F5344CB8AC3E}">
        <p14:creationId xmlns:p14="http://schemas.microsoft.com/office/powerpoint/2010/main" val="2429938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612" cy="466434"/>
          </a:xfrm>
          <a:prstGeom prst="rect">
            <a:avLst/>
          </a:prstGeom>
        </p:spPr>
        <p:txBody>
          <a:bodyPr vert="horz" lIns="58686" tIns="29343" rIns="58686" bIns="29343" rtlCol="0"/>
          <a:lstStyle>
            <a:lvl1pPr algn="l">
              <a:defRPr sz="800"/>
            </a:lvl1pPr>
          </a:lstStyle>
          <a:p>
            <a:endParaRPr lang="en-US" dirty="0"/>
          </a:p>
        </p:txBody>
      </p:sp>
      <p:sp>
        <p:nvSpPr>
          <p:cNvPr id="3" name="Date Placeholder 2"/>
          <p:cNvSpPr>
            <a:spLocks noGrp="1"/>
          </p:cNvSpPr>
          <p:nvPr>
            <p:ph type="dt" idx="1"/>
          </p:nvPr>
        </p:nvSpPr>
        <p:spPr>
          <a:xfrm>
            <a:off x="3970735" y="1"/>
            <a:ext cx="3038296" cy="466434"/>
          </a:xfrm>
          <a:prstGeom prst="rect">
            <a:avLst/>
          </a:prstGeom>
        </p:spPr>
        <p:txBody>
          <a:bodyPr vert="horz" lIns="58686" tIns="29343" rIns="58686" bIns="29343" rtlCol="0"/>
          <a:lstStyle>
            <a:lvl1pPr algn="r">
              <a:defRPr sz="800"/>
            </a:lvl1pPr>
          </a:lstStyle>
          <a:p>
            <a:fld id="{E9918F61-AB0A-4A14-A788-711E5D08E7CC}" type="datetimeFigureOut">
              <a:rPr lang="en-US" smtClean="0"/>
              <a:t>4/28/2025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58686" tIns="29343" rIns="58686" bIns="29343"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58686" tIns="29343" rIns="58686" bIns="2934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8"/>
            <a:ext cx="3037612" cy="466434"/>
          </a:xfrm>
          <a:prstGeom prst="rect">
            <a:avLst/>
          </a:prstGeom>
        </p:spPr>
        <p:txBody>
          <a:bodyPr vert="horz" lIns="58686" tIns="29343" rIns="58686" bIns="29343" rtlCol="0" anchor="b"/>
          <a:lstStyle>
            <a:lvl1pPr algn="l">
              <a:defRPr sz="800"/>
            </a:lvl1pPr>
          </a:lstStyle>
          <a:p>
            <a:endParaRPr lang="en-US" dirty="0"/>
          </a:p>
        </p:txBody>
      </p:sp>
      <p:sp>
        <p:nvSpPr>
          <p:cNvPr id="7" name="Slide Number Placeholder 6"/>
          <p:cNvSpPr>
            <a:spLocks noGrp="1"/>
          </p:cNvSpPr>
          <p:nvPr>
            <p:ph type="sldNum" sz="quarter" idx="5"/>
          </p:nvPr>
        </p:nvSpPr>
        <p:spPr>
          <a:xfrm>
            <a:off x="3970735" y="8829968"/>
            <a:ext cx="3038296" cy="466434"/>
          </a:xfrm>
          <a:prstGeom prst="rect">
            <a:avLst/>
          </a:prstGeom>
        </p:spPr>
        <p:txBody>
          <a:bodyPr vert="horz" lIns="58686" tIns="29343" rIns="58686" bIns="29343" rtlCol="0" anchor="b"/>
          <a:lstStyle>
            <a:lvl1pPr algn="r">
              <a:defRPr sz="800"/>
            </a:lvl1pPr>
          </a:lstStyle>
          <a:p>
            <a:fld id="{3DA8395F-5C65-4EC9-BAE4-732C9E95B8EA}" type="slidenum">
              <a:rPr lang="en-US" smtClean="0"/>
              <a:t>‹#›</a:t>
            </a:fld>
            <a:endParaRPr lang="en-US" dirty="0"/>
          </a:p>
        </p:txBody>
      </p:sp>
    </p:spTree>
    <p:extLst>
      <p:ext uri="{BB962C8B-B14F-4D97-AF65-F5344CB8AC3E}">
        <p14:creationId xmlns:p14="http://schemas.microsoft.com/office/powerpoint/2010/main" val="190017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480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E08A-F402-953E-3DC2-093F8A972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2B513-B185-4851-006D-5622CC418C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0DCE9-87BE-4EE4-CA74-5C712DEEC8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86D333-5BE4-993B-8D14-C99265AA4096}"/>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031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F6A6F-DC67-8DAF-131B-96814267C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C41D2-A26F-4D96-4448-5AF5F9D27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BE1E4-3661-EF3E-7543-1979FE16AF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DF17EA-2D9E-75ED-BC5F-9AAA40715CE6}"/>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68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12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100261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5F19F-1936-B39D-08CD-C5FE99F00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4C5B9-D272-FC38-3AE3-F157A0F24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263B9-9011-FF2E-0E6C-B7A3BF0363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D506D9-794A-6372-099B-1EE38682B9F9}"/>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76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96320-966F-9C94-30F2-94583A17A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1D0E5-F5CC-1FBA-AE5D-66A7CC88F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00335B-5CEF-DECD-C650-35612E88E2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E09510-E105-BA8C-170C-C4F15CFD63B7}"/>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58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86764-A95B-E8A0-9512-1D8B24A02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062C2-756A-079B-D194-DB47D6E03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0FE54-6EF6-285A-1313-3F50731112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878410-4697-17C2-FFE2-A485149170C3}"/>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640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63791-A181-3C6C-1FFE-E59F7F808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AE49F-5B6E-28D0-5590-91DD3EE24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173A3-AD3E-8FFC-5167-C02B559095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0AF391-9D1F-F15B-A3AE-03E61399DA97}"/>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16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05711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B1DF-E0CF-F470-31C3-C87B8C8CA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3B065-A884-9D4D-3B30-155ACE310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2BC57-AD7D-BC07-7E4B-0E1E0C4B0F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49BD8A-0F4F-DD4E-6D5C-6742A1D52F13}"/>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17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597741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C2BAC-24C2-DCD1-C776-D71ACCE71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16B0B-459A-4CAC-D136-640BCF336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98078-072E-6E4E-7097-10362839FA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A5872B-A462-098F-AC97-342FBACAF40C}"/>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787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F0808-E8CA-3B87-AF30-13D5A0919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6159D-9A17-29A3-1FF6-DB9DB5B73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B01C6-6C0D-647E-2930-6B07773130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5B762B-A564-63F0-B5FC-DB5E420098C5}"/>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25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826255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0437-8D1D-A357-3C75-06340EA47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FFEDA-E839-804A-6258-7471D7DEF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B13F9-DCD5-F678-04BC-A0BDED91C3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C82C63-4113-1B86-F4F4-180268EF6CD7}"/>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98922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F7156-D206-24BE-1FC9-F269FDAC7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B5DC1-6380-483D-2231-FE6F747C6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9681B-00B3-0D7D-A57C-AE281993BB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E1BEFE-FEC4-E76E-79FE-0722D2D03C5C}"/>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288025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9DFDF-EAC3-8F65-2FC7-581F85F84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46BD0-FA63-2B05-4221-966F493C9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E0247-7EBA-B864-5DBA-2DF6CF35BF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3A278F-9378-ACA5-4D2C-0AF05CD55CF3}"/>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858324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3CE65-4EA5-96E4-B1B5-3BBCAEB90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60E9D-C167-7645-BC4B-F74F9DBE2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D4345-F102-F904-1FEC-6662E5AC2A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9D27A5-9DCE-8D25-9C97-8124AD81CC6B}"/>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373823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553D-B10D-9145-3768-42676BC61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AE42D-89BE-0B95-27D9-3BB1D2FD5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EBC6E-D955-CC82-CF2E-D71535FAC3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272444-B80C-D894-E7AE-EE66F2199D41}"/>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80744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F5EE-A4CC-4965-41A8-72B338F45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B651B-9922-E452-C4A7-133FECBC0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B75C6-FEA1-AF3A-B243-F9D7832DB6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0A1F9E-76A6-C81D-FE72-3C15D8F7433E}"/>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339189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398FC-0AC2-B913-4E58-70134D812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C9D09-E1C4-1184-7B0C-04692610D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376FD-F7BD-60FA-F6F2-E5D7E82794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16D534-9DE3-C600-B0B8-CE4FE1F13F55}"/>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465254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326DE-18ED-5CA3-ABAF-B13E42050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CCFF8-2C3A-D10A-7512-535D23FF6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5EB6A-59D1-D64D-E100-312704EF4B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F54178-E9C8-BA0E-2DF6-21C6A5D71747}"/>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4202553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EED17-46F5-3E97-E639-337419AC5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57F40-DA43-5438-E2B2-CF1051112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E240C-1E2F-23D6-38F8-670DC5C673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8B2733-FA4A-9DE3-BCD9-7A13361A0EAD}"/>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28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532609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E0EE3-0748-03DA-1DE2-E3D4A0FDB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CBB3E-CCD2-D51B-734C-F85D4BD38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745A3C-28A0-94E3-9947-D33BF0E67E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A7C1D7-84BE-5C38-ED79-D85F187B5C03}"/>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916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826255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62142-DAAB-2EFD-F17D-D2790F9F2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2798B-24D3-BCC9-7CBA-CC0981741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60AC3-9614-1989-5D35-9A415B0E25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D8D7D3-EA60-83A5-6410-C6EC033BEBA3}"/>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30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990941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6DC72-F4EF-A15E-21D9-8ED9FD5C7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770C5-8AA3-F33B-D140-5E70498A2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E496C-ED54-5A6D-2853-8BEF054F36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F813A4-56EA-30A4-AEBE-537ED5280A92}"/>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31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274473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0D0B0-DB25-E7A7-739F-D92236A4D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962DA-3AF9-829F-8056-6869809CC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A8001-06CD-C341-F017-A019D6A538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2B9633-B9B0-E50D-AB90-4AC96E0B6EAB}"/>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32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90792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2C93F-72AC-AEC0-A3FC-806587817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F7E64-97BC-5633-74B8-8C2AF6CAB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64F86-5F70-24EA-DA63-0E26BEEA00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F3761B-D584-4FAB-CFED-79F2B47F4569}"/>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33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880902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DE61-73DE-C7DC-AC1B-8200CC513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732A6-D29F-0979-0E80-466690AD5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D3BBE-5334-D9FA-5CB4-76ACB8E4AC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3C1D17-0DD8-8473-C384-B955DD43B460}"/>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34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17109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E57EF-3828-C5B0-D65D-7A873078B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F1A73-1AAD-55C0-170A-500DD73BD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96DC3-9D77-D7B9-962A-18A4F0C0A9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1D2D85-0ACA-F126-4801-7FE033F77853}"/>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35</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653556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16C8-04D9-3927-B4C4-ADA32B9E5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428FF-2A40-625D-482A-5E134DC34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5B54C-8370-A0CB-6199-CF1687EA53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E95E2A-5FE1-A74C-9ABD-842545A5BCB5}"/>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203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BFA9-5219-8FF7-1A2A-06D168C7B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497ED-29D4-664E-A9FD-75739CF73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DDDC3-036B-C1A9-F364-EE19E87092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B9E6FA-7766-6C74-C184-683AE49CCD90}"/>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418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3DA33-3DB2-D1B9-10E4-F9A160FB4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7ABDC-20D1-073B-2C8F-A8A7B3683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D32B3-7D01-C88A-EB6E-8FECBA3A2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4CE5A0-FEFB-3591-9ADF-6B58DF0B0A83}"/>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715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B152-E413-393C-4427-78FC6A7F3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4DDC1-23EF-8E3B-A919-6174469A9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EF995B-2412-3F75-0C77-152BE89C6C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68DDB4-07D6-61E6-D18C-E8C766F26FC8}"/>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460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8820-1878-0E31-EB62-C234B3AD6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06D7E-496D-7CCE-5E32-AFC785871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9AD25-66A2-4A68-0C94-DDDD046A22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A6C2A3-ABEC-DF9A-A55A-7A020334EB93}"/>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2433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E9433-6E5E-1150-7DAE-450FC81CC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DC22C-BCB4-B7AE-5936-9CB53FC22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54E35-E42B-A2A2-973A-5D9C01F42C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0AAE20-D4B4-2727-66D3-0197540FF4D0}"/>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40</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789941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DB0C3-6D43-9640-7E64-039EF25D4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37290-EB51-E630-A347-FFC745196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7713F-B3AD-A39D-4A69-27673E7A6C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0B3249-C597-5BAB-DE5C-CACDEC15B027}"/>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41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715710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F7B1-49E5-317E-EBFB-8841901DB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12A17-95C2-8858-B4F9-253D25797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8868C-5D7C-7698-CB99-9360AC260A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CCEBDE-27CE-9CE3-0AFB-13CA44D572EC}"/>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42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512675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7AD9-1B20-EBE8-BD85-D72AB9ECD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19623-6622-1846-9003-C0970B849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61475-033E-46A3-A6CE-A7733A5955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357BE9-DFFA-B3E8-AFEE-885AA012E409}"/>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43</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064025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32CE5-71C1-D677-986F-CB2BD3ECA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689E3-005E-E0AA-76DE-19CFB348B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BD36A-5838-B9B4-C3BD-2457F8B12D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9370CD-3728-687C-88C9-94EF6D98060B}"/>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44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719309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B126A-BD22-A5B2-0F91-92A446DA3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4FA14-AC4D-0053-58B5-6D5EE6750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5A8BC-7A41-2EB1-8084-5C134D742B11}"/>
              </a:ext>
            </a:extLst>
          </p:cNvPr>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87725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8E01-EA20-4CCF-293B-747C882F1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71419-EB12-AAAE-25AC-2349415B5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03250-6CAA-AAB6-E886-923EB2102F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B2BF6-0EF9-2633-8FF6-7BE21B476884}"/>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93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1C26B-44A5-00CA-7652-C2E00D7AF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55C76-4AC1-6D2E-62A2-5E741A11A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1C2F9-2B2E-CC32-4689-60E11891BD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724F5A-F786-5D11-5BD7-20B00C0C0BA6}"/>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6</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8587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7</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41274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6B268-3E43-CE36-6116-7FD08E0F1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FA19E-6510-9E4E-8A5B-7F896D4FF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F8598-338F-7870-2DC6-DF65AB6AD6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6CE052-254D-99D0-E68A-80A0238589F2}"/>
              </a:ext>
            </a:extLst>
          </p:cNvPr>
          <p:cNvSpPr>
            <a:spLocks noGrp="1"/>
          </p:cNvSpPr>
          <p:nvPr>
            <p:ph type="sldNum" sz="quarter" idx="5"/>
          </p:nvPr>
        </p:nvSpPr>
        <p:spPr/>
        <p:txBody>
          <a:bodyPr/>
          <a:lstStyle/>
          <a:p>
            <a:pPr marL="0" marR="0" lvl="0" indent="0" algn="r" defTabSz="920483" rtl="0" eaLnBrk="1" fontAlgn="auto" latinLnBrk="0" hangingPunct="1">
              <a:lnSpc>
                <a:spcPct val="100000"/>
              </a:lnSpc>
              <a:spcBef>
                <a:spcPts val="0"/>
              </a:spcBef>
              <a:spcAft>
                <a:spcPts val="0"/>
              </a:spcAft>
              <a:buClrTx/>
              <a:buSzTx/>
              <a:buFontTx/>
              <a:buNone/>
              <a:tabLst/>
              <a:defRPr/>
            </a:pPr>
            <a:fld id="{BB384866-D9B8-4247-8807-11F2018CF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048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18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F932A-EDF8-8886-8419-8B3AFA004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98894-1A4F-85C5-3EB0-95150A5C9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06771-1CB2-5535-6DED-5906C01C93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DA87B-608F-6442-35D0-30797C08F9E2}"/>
              </a:ext>
            </a:extLst>
          </p:cNvPr>
          <p:cNvSpPr>
            <a:spLocks noGrp="1"/>
          </p:cNvSpPr>
          <p:nvPr>
            <p:ph type="sldNum" sz="quarter" idx="5"/>
          </p:nvPr>
        </p:nvSpPr>
        <p:spPr/>
        <p:txBody>
          <a:bodyPr/>
          <a:lstStyle/>
          <a:p>
            <a:pPr defTabSz="920483">
              <a:defRPr/>
            </a:pPr>
            <a:fld id="{BB384866-D9B8-4247-8807-11F2018CFCDD}" type="slidenum">
              <a:rPr lang="en-US" sz="1200">
                <a:solidFill>
                  <a:prstClr val="black"/>
                </a:solidFill>
                <a:latin typeface="Calibri" panose="020F0502020204030204"/>
              </a:rPr>
              <a:pPr defTabSz="920483">
                <a:defRPr/>
              </a:pPr>
              <a:t>9</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33813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6256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604000"/>
            <a:ext cx="16256000" cy="2540000"/>
          </a:xfrm>
          <a:prstGeom prst="rect">
            <a:avLst/>
          </a:prstGeom>
          <a:solidFill>
            <a:srgbClr val="072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32" name="Content Placeholder 31"/>
          <p:cNvSpPr>
            <a:spLocks noGrp="1"/>
          </p:cNvSpPr>
          <p:nvPr>
            <p:ph sz="quarter" idx="11"/>
          </p:nvPr>
        </p:nvSpPr>
        <p:spPr>
          <a:xfrm>
            <a:off x="812800" y="609600"/>
            <a:ext cx="14630400" cy="1930400"/>
          </a:xfrm>
          <a:prstGeom prst="rect">
            <a:avLst/>
          </a:prstGeom>
        </p:spPr>
        <p:txBody>
          <a:bodyPr anchor="b">
            <a:normAutofit/>
          </a:bodyPr>
          <a:lstStyle>
            <a:lvl1pPr algn="r">
              <a:buNone/>
              <a:defRPr sz="6667" b="1">
                <a:solidFill>
                  <a:schemeClr val="tx1"/>
                </a:solidFill>
                <a:latin typeface="+mj-lt"/>
              </a:defRPr>
            </a:lvl1pPr>
            <a:lvl2pPr algn="r">
              <a:buNone/>
              <a:defRPr sz="6667" b="1">
                <a:solidFill>
                  <a:schemeClr val="bg1"/>
                </a:solidFill>
              </a:defRPr>
            </a:lvl2pPr>
            <a:lvl3pPr algn="r">
              <a:buNone/>
              <a:defRPr sz="6667" b="1">
                <a:solidFill>
                  <a:schemeClr val="bg1"/>
                </a:solidFill>
              </a:defRPr>
            </a:lvl3pPr>
            <a:lvl4pPr algn="r">
              <a:buNone/>
              <a:defRPr sz="6667" b="1">
                <a:solidFill>
                  <a:schemeClr val="bg1"/>
                </a:solidFill>
              </a:defRPr>
            </a:lvl4pPr>
            <a:lvl5pPr algn="r">
              <a:buNone/>
              <a:defRPr sz="6667" b="1">
                <a:solidFill>
                  <a:schemeClr val="bg1"/>
                </a:solidFill>
              </a:defRPr>
            </a:lvl5pPr>
          </a:lstStyle>
          <a:p>
            <a:pPr lvl="0"/>
            <a:r>
              <a:rPr lang="en-US" dirty="0"/>
              <a:t>Click to edit Master text styles</a:t>
            </a:r>
          </a:p>
        </p:txBody>
      </p:sp>
      <p:sp>
        <p:nvSpPr>
          <p:cNvPr id="2" name="Slide Number Placeholder 1">
            <a:extLst>
              <a:ext uri="{FF2B5EF4-FFF2-40B4-BE49-F238E27FC236}">
                <a16:creationId xmlns:a16="http://schemas.microsoft.com/office/drawing/2014/main" id="{0AC34929-C636-449C-95D2-3F8341BDD710}"/>
              </a:ext>
            </a:extLst>
          </p:cNvPr>
          <p:cNvSpPr>
            <a:spLocks noGrp="1"/>
          </p:cNvSpPr>
          <p:nvPr>
            <p:ph type="sldNum" sz="quarter" idx="12"/>
          </p:nvPr>
        </p:nvSpPr>
        <p:spPr/>
        <p:txBody>
          <a:bodyPr/>
          <a:lstStyle/>
          <a:p>
            <a:fld id="{6F54B8FB-8191-4744-B706-9A61A9D8C6F9}" type="slidenum">
              <a:rPr lang="en-US" smtClean="0"/>
              <a:t>‹#›</a:t>
            </a:fld>
            <a:endParaRPr lang="en-US" dirty="0"/>
          </a:p>
        </p:txBody>
      </p:sp>
    </p:spTree>
    <p:extLst>
      <p:ext uri="{BB962C8B-B14F-4D97-AF65-F5344CB8AC3E}">
        <p14:creationId xmlns:p14="http://schemas.microsoft.com/office/powerpoint/2010/main" val="1176243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9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563057-19F4-4270-B2B5-839532E9F193}"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B14C4-50EF-4555-9B70-DF7451A5CD4B}" type="slidenum">
              <a:rPr lang="en-US" smtClean="0"/>
              <a:t>‹#›</a:t>
            </a:fld>
            <a:endParaRPr lang="en-US"/>
          </a:p>
        </p:txBody>
      </p:sp>
    </p:spTree>
    <p:extLst>
      <p:ext uri="{BB962C8B-B14F-4D97-AF65-F5344CB8AC3E}">
        <p14:creationId xmlns:p14="http://schemas.microsoft.com/office/powerpoint/2010/main" val="3676960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8"/>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563057-19F4-4270-B2B5-839532E9F193}"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B14C4-50EF-4555-9B70-DF7451A5CD4B}" type="slidenum">
              <a:rPr lang="en-US" smtClean="0"/>
              <a:t>‹#›</a:t>
            </a:fld>
            <a:endParaRPr lang="en-US"/>
          </a:p>
        </p:txBody>
      </p:sp>
      <p:sp>
        <p:nvSpPr>
          <p:cNvPr id="7" name="Title 1">
            <a:extLst>
              <a:ext uri="{FF2B5EF4-FFF2-40B4-BE49-F238E27FC236}">
                <a16:creationId xmlns:a16="http://schemas.microsoft.com/office/drawing/2014/main" id="{A5D7D25A-BFE9-4F26-8BEE-713D1D854C28}"/>
              </a:ext>
            </a:extLst>
          </p:cNvPr>
          <p:cNvSpPr txBox="1">
            <a:spLocks/>
          </p:cNvSpPr>
          <p:nvPr userDrawn="1"/>
        </p:nvSpPr>
        <p:spPr bwMode="auto">
          <a:xfrm>
            <a:off x="3405568" y="8534400"/>
            <a:ext cx="10005632" cy="346739"/>
          </a:xfrm>
          <a:prstGeom prst="rect">
            <a:avLst/>
          </a:prstGeom>
          <a:noFill/>
          <a:ln w="12700">
            <a:noFill/>
            <a:miter lim="800000"/>
            <a:headEnd/>
            <a:tailEnd/>
          </a:ln>
          <a:effectLst/>
        </p:spPr>
        <p:txBody>
          <a:bodyPr lIns="0" tIns="0" rIns="0" bIns="0" anchor="ctr"/>
          <a:lstStyle/>
          <a:p>
            <a:pPr>
              <a:defRPr/>
            </a:pPr>
            <a:r>
              <a:rPr lang="en-US" sz="1733" kern="0">
                <a:solidFill>
                  <a:srgbClr val="2D2D2C"/>
                </a:solidFill>
                <a:latin typeface="Franklin Gothic Heavy" panose="020B0903020102020204" pitchFamily="34" charset="0"/>
                <a:ea typeface="Segoe UI" panose="020B0502040204020203" pitchFamily="34" charset="0"/>
                <a:cs typeface="Segoe UI" panose="020B0502040204020203" pitchFamily="34" charset="0"/>
                <a:sym typeface="Gill Sans" charset="0"/>
              </a:rPr>
              <a:t>C/CAG SB 743 VMT Regional Baseline Study and VMT Tool</a:t>
            </a:r>
            <a:endParaRPr lang="en-US" sz="1733" b="1" kern="0">
              <a:solidFill>
                <a:srgbClr val="8DC642"/>
              </a:solidFill>
              <a:latin typeface="Franklin Gothic Heavy" panose="020B0903020102020204" pitchFamily="34" charset="0"/>
              <a:ea typeface="Segoe UI" panose="020B0502040204020203" pitchFamily="34" charset="0"/>
              <a:cs typeface="Segoe UI" panose="020B0502040204020203" pitchFamily="34" charset="0"/>
              <a:sym typeface="Gill Sans" charset="0"/>
            </a:endParaRPr>
          </a:p>
        </p:txBody>
      </p:sp>
      <p:pic>
        <p:nvPicPr>
          <p:cNvPr id="8" name="Picture 7">
            <a:extLst>
              <a:ext uri="{FF2B5EF4-FFF2-40B4-BE49-F238E27FC236}">
                <a16:creationId xmlns:a16="http://schemas.microsoft.com/office/drawing/2014/main" id="{CDC704A3-FBA2-4527-9264-F18254788C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527" y="8554896"/>
            <a:ext cx="2438400" cy="312065"/>
          </a:xfrm>
          <a:prstGeom prst="rect">
            <a:avLst/>
          </a:prstGeom>
        </p:spPr>
      </p:pic>
      <p:cxnSp>
        <p:nvCxnSpPr>
          <p:cNvPr id="9" name="Straight Connector 8">
            <a:extLst>
              <a:ext uri="{FF2B5EF4-FFF2-40B4-BE49-F238E27FC236}">
                <a16:creationId xmlns:a16="http://schemas.microsoft.com/office/drawing/2014/main" id="{8321D8CD-C588-42CF-9562-4DB72D94836D}"/>
              </a:ext>
            </a:extLst>
          </p:cNvPr>
          <p:cNvCxnSpPr/>
          <p:nvPr userDrawn="1"/>
        </p:nvCxnSpPr>
        <p:spPr>
          <a:xfrm>
            <a:off x="3232297" y="8534400"/>
            <a:ext cx="0" cy="346739"/>
          </a:xfrm>
          <a:prstGeom prst="line">
            <a:avLst/>
          </a:prstGeom>
          <a:ln>
            <a:solidFill>
              <a:srgbClr val="2D2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911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97B6-A79D-4870-A689-54F25C98005B}"/>
              </a:ext>
            </a:extLst>
          </p:cNvPr>
          <p:cNvSpPr>
            <a:spLocks noGrp="1"/>
          </p:cNvSpPr>
          <p:nvPr>
            <p:ph type="ctrTitle"/>
          </p:nvPr>
        </p:nvSpPr>
        <p:spPr>
          <a:xfrm>
            <a:off x="2032000" y="1496484"/>
            <a:ext cx="12192000" cy="318346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9D9F27-9876-44F6-A2B5-0075A3A5F7BD}"/>
              </a:ext>
            </a:extLst>
          </p:cNvPr>
          <p:cNvSpPr>
            <a:spLocks noGrp="1"/>
          </p:cNvSpPr>
          <p:nvPr>
            <p:ph type="subTitle" idx="1"/>
          </p:nvPr>
        </p:nvSpPr>
        <p:spPr>
          <a:xfrm>
            <a:off x="2032000" y="4802717"/>
            <a:ext cx="12192000" cy="220768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62C620-C2F0-4FDB-9BD8-90140858A47C}"/>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5" name="Footer Placeholder 4">
            <a:extLst>
              <a:ext uri="{FF2B5EF4-FFF2-40B4-BE49-F238E27FC236}">
                <a16:creationId xmlns:a16="http://schemas.microsoft.com/office/drawing/2014/main" id="{06C2FC97-C26D-4B2E-BD69-7D7AD00F0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B9ACE-DB8D-4222-B907-F776D084B09F}"/>
              </a:ext>
            </a:extLst>
          </p:cNvPr>
          <p:cNvSpPr>
            <a:spLocks noGrp="1"/>
          </p:cNvSpPr>
          <p:nvPr>
            <p:ph type="sldNum" sz="quarter" idx="12"/>
          </p:nvPr>
        </p:nvSpPr>
        <p:spPr/>
        <p:txBody>
          <a:bodyPr/>
          <a:lstStyle/>
          <a:p>
            <a:fld id="{684EC7C1-C947-4581-9568-3206A8D84802}" type="slidenum">
              <a:rPr lang="en-US" smtClean="0"/>
              <a:t>‹#›</a:t>
            </a:fld>
            <a:endParaRPr lang="en-US"/>
          </a:p>
        </p:txBody>
      </p:sp>
      <p:pic>
        <p:nvPicPr>
          <p:cNvPr id="7" name="Picture 6">
            <a:extLst>
              <a:ext uri="{FF2B5EF4-FFF2-40B4-BE49-F238E27FC236}">
                <a16:creationId xmlns:a16="http://schemas.microsoft.com/office/drawing/2014/main" id="{CE39E4FF-79D5-4D6D-A4AA-CBCF24B5A9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527" y="8700117"/>
            <a:ext cx="1303676" cy="166844"/>
          </a:xfrm>
          <a:prstGeom prst="rect">
            <a:avLst/>
          </a:prstGeom>
        </p:spPr>
      </p:pic>
      <p:pic>
        <p:nvPicPr>
          <p:cNvPr id="11" name="Picture 10" descr="A yellow circle with a tree and buildings in the background&#10;&#10;Description automatically generated">
            <a:extLst>
              <a:ext uri="{FF2B5EF4-FFF2-40B4-BE49-F238E27FC236}">
                <a16:creationId xmlns:a16="http://schemas.microsoft.com/office/drawing/2014/main" id="{8666D6C0-8BD9-92D8-C6F8-597A4C32E7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13278" y="182032"/>
            <a:ext cx="1470379" cy="1102784"/>
          </a:xfrm>
          <a:prstGeom prst="rect">
            <a:avLst/>
          </a:prstGeom>
        </p:spPr>
      </p:pic>
    </p:spTree>
    <p:extLst>
      <p:ext uri="{BB962C8B-B14F-4D97-AF65-F5344CB8AC3E}">
        <p14:creationId xmlns:p14="http://schemas.microsoft.com/office/powerpoint/2010/main" val="70942657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BB41-86DC-4846-A92C-E2B47358ACBD}"/>
              </a:ext>
            </a:extLst>
          </p:cNvPr>
          <p:cNvSpPr>
            <a:spLocks noGrp="1"/>
          </p:cNvSpPr>
          <p:nvPr>
            <p:ph type="title"/>
          </p:nvPr>
        </p:nvSpPr>
        <p:spPr>
          <a:xfrm>
            <a:off x="1117600" y="486836"/>
            <a:ext cx="14020800" cy="797981"/>
          </a:xfrm>
        </p:spPr>
        <p:txBody>
          <a:bodyPr>
            <a:normAutofit/>
          </a:bodyPr>
          <a:lstStyle>
            <a:lvl1pPr marL="0" algn="l" defTabSz="1451482" rtl="0" eaLnBrk="1" latinLnBrk="0" hangingPunct="1">
              <a:defRPr lang="en-US" sz="4800" kern="0" dirty="0">
                <a:solidFill>
                  <a:schemeClr val="tx1">
                    <a:lumMod val="75000"/>
                    <a:lumOff val="25000"/>
                  </a:schemeClr>
                </a:solidFill>
                <a:latin typeface="Sitka Display" panose="02000505000000020004" pitchFamily="2"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3B50286-9FB7-476E-A7EB-9D114FA41793}"/>
              </a:ext>
            </a:extLst>
          </p:cNvPr>
          <p:cNvSpPr>
            <a:spLocks noGrp="1"/>
          </p:cNvSpPr>
          <p:nvPr>
            <p:ph idx="1"/>
          </p:nvPr>
        </p:nvSpPr>
        <p:spPr>
          <a:xfrm>
            <a:off x="1117600" y="1524001"/>
            <a:ext cx="14020800" cy="6711951"/>
          </a:xfrm>
        </p:spPr>
        <p:txBody>
          <a:bodyPr/>
          <a:lstStyle>
            <a:lvl1pPr>
              <a:defRPr sz="3200">
                <a:solidFill>
                  <a:schemeClr val="accent2"/>
                </a:solidFill>
                <a:latin typeface="Sitka Display" panose="02000505000000020004" pitchFamily="2" charset="0"/>
              </a:defRPr>
            </a:lvl1pPr>
            <a:lvl2pPr>
              <a:defRPr>
                <a:solidFill>
                  <a:schemeClr val="bg2">
                    <a:lumMod val="50000"/>
                  </a:schemeClr>
                </a:solidFill>
                <a:latin typeface="Segoe UI" panose="020B0502040204020203" pitchFamily="34" charset="0"/>
                <a:cs typeface="Segoe UI" panose="020B0502040204020203" pitchFamily="34" charset="0"/>
              </a:defRPr>
            </a:lvl2pPr>
            <a:lvl3pPr>
              <a:defRPr>
                <a:solidFill>
                  <a:schemeClr val="bg2">
                    <a:lumMod val="50000"/>
                  </a:schemeClr>
                </a:solidFill>
                <a:latin typeface="Segoe UI" panose="020B0502040204020203" pitchFamily="34" charset="0"/>
                <a:cs typeface="Segoe UI" panose="020B0502040204020203" pitchFamily="34" charset="0"/>
              </a:defRPr>
            </a:lvl3pPr>
            <a:lvl4pPr>
              <a:defRPr>
                <a:solidFill>
                  <a:schemeClr val="bg2">
                    <a:lumMod val="50000"/>
                  </a:schemeClr>
                </a:solidFill>
                <a:latin typeface="Segoe UI" panose="020B0502040204020203" pitchFamily="34" charset="0"/>
                <a:cs typeface="Segoe UI" panose="020B0502040204020203" pitchFamily="34" charset="0"/>
              </a:defRPr>
            </a:lvl4pPr>
            <a:lvl5pPr>
              <a:defRPr>
                <a:solidFill>
                  <a:schemeClr val="bg2">
                    <a:lumMod val="50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E98FE92-602C-4396-8AAB-04B1BAE72DE1}"/>
              </a:ext>
            </a:extLst>
          </p:cNvPr>
          <p:cNvSpPr>
            <a:spLocks noGrp="1"/>
          </p:cNvSpPr>
          <p:nvPr>
            <p:ph type="sldNum" sz="quarter" idx="12"/>
          </p:nvPr>
        </p:nvSpPr>
        <p:spPr/>
        <p:txBody>
          <a:bodyPr/>
          <a:lstStyle/>
          <a:p>
            <a:fld id="{684EC7C1-C947-4581-9568-3206A8D84802}" type="slidenum">
              <a:rPr lang="en-US" smtClean="0"/>
              <a:t>‹#›</a:t>
            </a:fld>
            <a:endParaRPr lang="en-US"/>
          </a:p>
        </p:txBody>
      </p:sp>
      <p:pic>
        <p:nvPicPr>
          <p:cNvPr id="11" name="Picture 10">
            <a:extLst>
              <a:ext uri="{FF2B5EF4-FFF2-40B4-BE49-F238E27FC236}">
                <a16:creationId xmlns:a16="http://schemas.microsoft.com/office/drawing/2014/main" id="{0345EF02-AF92-4452-F45D-688E550293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527" y="8700117"/>
            <a:ext cx="1303676" cy="166844"/>
          </a:xfrm>
          <a:prstGeom prst="rect">
            <a:avLst/>
          </a:prstGeom>
        </p:spPr>
      </p:pic>
    </p:spTree>
    <p:extLst>
      <p:ext uri="{BB962C8B-B14F-4D97-AF65-F5344CB8AC3E}">
        <p14:creationId xmlns:p14="http://schemas.microsoft.com/office/powerpoint/2010/main" val="332444723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D635-B310-4936-9F4D-53739FB5711C}"/>
              </a:ext>
            </a:extLst>
          </p:cNvPr>
          <p:cNvSpPr>
            <a:spLocks noGrp="1"/>
          </p:cNvSpPr>
          <p:nvPr>
            <p:ph type="title"/>
          </p:nvPr>
        </p:nvSpPr>
        <p:spPr>
          <a:xfrm>
            <a:off x="1109134" y="2279653"/>
            <a:ext cx="14020800" cy="380364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F2EC02-7BDF-4B8F-9F5F-9E3435C1B7C0}"/>
              </a:ext>
            </a:extLst>
          </p:cNvPr>
          <p:cNvSpPr>
            <a:spLocks noGrp="1"/>
          </p:cNvSpPr>
          <p:nvPr>
            <p:ph type="body" idx="1"/>
          </p:nvPr>
        </p:nvSpPr>
        <p:spPr>
          <a:xfrm>
            <a:off x="1109134" y="6119286"/>
            <a:ext cx="14020800" cy="2000249"/>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1E4B78-CDBC-49AF-99C0-FBCE723BD1F0}"/>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5" name="Footer Placeholder 4">
            <a:extLst>
              <a:ext uri="{FF2B5EF4-FFF2-40B4-BE49-F238E27FC236}">
                <a16:creationId xmlns:a16="http://schemas.microsoft.com/office/drawing/2014/main" id="{EBB1685D-DB34-404C-9587-9AB38A0B7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4EA05-BC20-42A1-AAEB-2400F71ADFFF}"/>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190767299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B170-251F-4730-82F6-B5D76D8EB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ED8EF-74A6-4291-ABD3-65FFA79B8407}"/>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8E0998-2829-44A6-829E-D611672BF03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0001E-B08A-43A8-B01D-ACF9B8B5EF54}"/>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6" name="Footer Placeholder 5">
            <a:extLst>
              <a:ext uri="{FF2B5EF4-FFF2-40B4-BE49-F238E27FC236}">
                <a16:creationId xmlns:a16="http://schemas.microsoft.com/office/drawing/2014/main" id="{C2B2F209-F8A4-49F6-97DA-ED4081D9C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3D14E-87DF-45FD-91DA-4ABDA3D9E2F0}"/>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353567710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9C4A-B05B-407D-807F-2949573D437B}"/>
              </a:ext>
            </a:extLst>
          </p:cNvPr>
          <p:cNvSpPr>
            <a:spLocks noGrp="1"/>
          </p:cNvSpPr>
          <p:nvPr>
            <p:ph type="title"/>
          </p:nvPr>
        </p:nvSpPr>
        <p:spPr>
          <a:xfrm>
            <a:off x="1119717" y="486836"/>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C1EE1D-1966-4D37-9189-8E59AF8E7D55}"/>
              </a:ext>
            </a:extLst>
          </p:cNvPr>
          <p:cNvSpPr>
            <a:spLocks noGrp="1"/>
          </p:cNvSpPr>
          <p:nvPr>
            <p:ph type="body" idx="1"/>
          </p:nvPr>
        </p:nvSpPr>
        <p:spPr>
          <a:xfrm>
            <a:off x="1119719" y="2241551"/>
            <a:ext cx="6877049" cy="10985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18277D-1F7C-4496-8354-88CF1EE1F115}"/>
              </a:ext>
            </a:extLst>
          </p:cNvPr>
          <p:cNvSpPr>
            <a:spLocks noGrp="1"/>
          </p:cNvSpPr>
          <p:nvPr>
            <p:ph sz="half" idx="2"/>
          </p:nvPr>
        </p:nvSpPr>
        <p:spPr>
          <a:xfrm>
            <a:off x="1119719"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FB7749-1ABE-4864-9D09-C4E79A28EDCE}"/>
              </a:ext>
            </a:extLst>
          </p:cNvPr>
          <p:cNvSpPr>
            <a:spLocks noGrp="1"/>
          </p:cNvSpPr>
          <p:nvPr>
            <p:ph type="body" sz="quarter" idx="3"/>
          </p:nvPr>
        </p:nvSpPr>
        <p:spPr>
          <a:xfrm>
            <a:off x="8229601" y="2241551"/>
            <a:ext cx="6910917" cy="10985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125B47-3636-468B-8818-5D783AF468BA}"/>
              </a:ext>
            </a:extLst>
          </p:cNvPr>
          <p:cNvSpPr>
            <a:spLocks noGrp="1"/>
          </p:cNvSpPr>
          <p:nvPr>
            <p:ph sz="quarter" idx="4"/>
          </p:nvPr>
        </p:nvSpPr>
        <p:spPr>
          <a:xfrm>
            <a:off x="8229601"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53B11-4DC1-49B8-952B-7FC950D574C6}"/>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8" name="Footer Placeholder 7">
            <a:extLst>
              <a:ext uri="{FF2B5EF4-FFF2-40B4-BE49-F238E27FC236}">
                <a16:creationId xmlns:a16="http://schemas.microsoft.com/office/drawing/2014/main" id="{A5D256EF-A7B5-46D8-B31B-CFCFECA37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9829DD-17B6-4CE1-8043-B01A3D820751}"/>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270321350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13DAF31-F858-F246-C162-5B45E2E88FE8}"/>
              </a:ext>
            </a:extLst>
          </p:cNvPr>
          <p:cNvSpPr>
            <a:spLocks noGrp="1"/>
          </p:cNvSpPr>
          <p:nvPr>
            <p:ph type="body" sz="quarter" idx="13"/>
          </p:nvPr>
        </p:nvSpPr>
        <p:spPr>
          <a:xfrm>
            <a:off x="1117601" y="486836"/>
            <a:ext cx="14020798" cy="797981"/>
          </a:xfrm>
        </p:spPr>
        <p:txBody>
          <a:bodyPr/>
          <a:lstStyle>
            <a:lvl1pPr marL="0" indent="0">
              <a:buNone/>
              <a:defRPr lang="en-US" sz="4800" kern="0" dirty="0" smtClean="0">
                <a:solidFill>
                  <a:schemeClr val="tx1">
                    <a:lumMod val="75000"/>
                    <a:lumOff val="25000"/>
                  </a:schemeClr>
                </a:solidFill>
                <a:latin typeface="Sitka Display" panose="02000505000000020004" pitchFamily="2"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3" name="Date Placeholder 2">
            <a:extLst>
              <a:ext uri="{FF2B5EF4-FFF2-40B4-BE49-F238E27FC236}">
                <a16:creationId xmlns:a16="http://schemas.microsoft.com/office/drawing/2014/main" id="{4D069CE1-D03D-4544-88F9-9D1651B83704}"/>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4" name="Footer Placeholder 3">
            <a:extLst>
              <a:ext uri="{FF2B5EF4-FFF2-40B4-BE49-F238E27FC236}">
                <a16:creationId xmlns:a16="http://schemas.microsoft.com/office/drawing/2014/main" id="{C9F61C39-326B-428A-A177-37F38D533F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7C71A2-0D3C-4498-A908-BDF10273AEE5}"/>
              </a:ext>
            </a:extLst>
          </p:cNvPr>
          <p:cNvSpPr>
            <a:spLocks noGrp="1"/>
          </p:cNvSpPr>
          <p:nvPr>
            <p:ph type="sldNum" sz="quarter" idx="12"/>
          </p:nvPr>
        </p:nvSpPr>
        <p:spPr/>
        <p:txBody>
          <a:bodyPr/>
          <a:lstStyle/>
          <a:p>
            <a:fld id="{684EC7C1-C947-4581-9568-3206A8D84802}" type="slidenum">
              <a:rPr lang="en-US" smtClean="0"/>
              <a:t>‹#›</a:t>
            </a:fld>
            <a:endParaRPr lang="en-US"/>
          </a:p>
        </p:txBody>
      </p:sp>
      <p:pic>
        <p:nvPicPr>
          <p:cNvPr id="8" name="Picture 7">
            <a:extLst>
              <a:ext uri="{FF2B5EF4-FFF2-40B4-BE49-F238E27FC236}">
                <a16:creationId xmlns:a16="http://schemas.microsoft.com/office/drawing/2014/main" id="{2BCC71D0-BE11-8122-3866-6003B44FB3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527" y="8700117"/>
            <a:ext cx="1303676" cy="166844"/>
          </a:xfrm>
          <a:prstGeom prst="rect">
            <a:avLst/>
          </a:prstGeom>
        </p:spPr>
      </p:pic>
    </p:spTree>
    <p:extLst>
      <p:ext uri="{BB962C8B-B14F-4D97-AF65-F5344CB8AC3E}">
        <p14:creationId xmlns:p14="http://schemas.microsoft.com/office/powerpoint/2010/main" val="175809710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1DED9E-A791-4AD3-A669-43BDDF5FE2CC}"/>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3" name="Footer Placeholder 2">
            <a:extLst>
              <a:ext uri="{FF2B5EF4-FFF2-40B4-BE49-F238E27FC236}">
                <a16:creationId xmlns:a16="http://schemas.microsoft.com/office/drawing/2014/main" id="{7B122C06-A094-4812-90EF-7DE25F6315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7CADB3-2416-4C60-8A20-25CD6121E28C}"/>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283364222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6256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12800" y="2641602"/>
            <a:ext cx="12733867" cy="5526618"/>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0" y="711200"/>
            <a:ext cx="16256000" cy="1625600"/>
          </a:xfrm>
          <a:prstGeom prst="rect">
            <a:avLst/>
          </a:prstGeom>
          <a:solidFill>
            <a:srgbClr val="07294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dirty="0"/>
          </a:p>
        </p:txBody>
      </p:sp>
      <p:sp>
        <p:nvSpPr>
          <p:cNvPr id="2" name="Title 1"/>
          <p:cNvSpPr>
            <a:spLocks noGrp="1"/>
          </p:cNvSpPr>
          <p:nvPr>
            <p:ph type="title"/>
          </p:nvPr>
        </p:nvSpPr>
        <p:spPr>
          <a:xfrm>
            <a:off x="812800" y="965200"/>
            <a:ext cx="13546667" cy="1320800"/>
          </a:xfrm>
          <a:prstGeom prst="rect">
            <a:avLst/>
          </a:prstGeom>
        </p:spPr>
        <p:txBody>
          <a:bodyPr/>
          <a:lstStyle>
            <a:lvl1pPr marL="304797" indent="0">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F53FDE0E-95F6-422F-B177-651288A78D79}"/>
              </a:ext>
            </a:extLst>
          </p:cNvPr>
          <p:cNvSpPr>
            <a:spLocks noGrp="1"/>
          </p:cNvSpPr>
          <p:nvPr>
            <p:ph type="sldNum" sz="quarter" idx="10"/>
          </p:nvPr>
        </p:nvSpPr>
        <p:spPr/>
        <p:txBody>
          <a:bodyPr/>
          <a:lstStyle/>
          <a:p>
            <a:fld id="{6F54B8FB-8191-4744-B706-9A61A9D8C6F9}" type="slidenum">
              <a:rPr lang="en-US" smtClean="0"/>
              <a:t>‹#›</a:t>
            </a:fld>
            <a:endParaRPr lang="en-US" dirty="0"/>
          </a:p>
        </p:txBody>
      </p:sp>
    </p:spTree>
    <p:extLst>
      <p:ext uri="{BB962C8B-B14F-4D97-AF65-F5344CB8AC3E}">
        <p14:creationId xmlns:p14="http://schemas.microsoft.com/office/powerpoint/2010/main" val="38846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D9DE-2F38-4B66-BC3C-2640B564D29D}"/>
              </a:ext>
            </a:extLst>
          </p:cNvPr>
          <p:cNvSpPr>
            <a:spLocks noGrp="1"/>
          </p:cNvSpPr>
          <p:nvPr>
            <p:ph type="title"/>
          </p:nvPr>
        </p:nvSpPr>
        <p:spPr>
          <a:xfrm>
            <a:off x="1119717" y="609600"/>
            <a:ext cx="5242983" cy="2133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77164-8341-4EBF-8D90-A883290C7EDB}"/>
              </a:ext>
            </a:extLst>
          </p:cNvPr>
          <p:cNvSpPr>
            <a:spLocks noGrp="1"/>
          </p:cNvSpPr>
          <p:nvPr>
            <p:ph idx="1"/>
          </p:nvPr>
        </p:nvSpPr>
        <p:spPr>
          <a:xfrm>
            <a:off x="6910917" y="1316569"/>
            <a:ext cx="8229600" cy="64981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BA340-0C3F-46AF-99F6-E7DDEE9A2A52}"/>
              </a:ext>
            </a:extLst>
          </p:cNvPr>
          <p:cNvSpPr>
            <a:spLocks noGrp="1"/>
          </p:cNvSpPr>
          <p:nvPr>
            <p:ph type="body" sz="half" idx="2"/>
          </p:nvPr>
        </p:nvSpPr>
        <p:spPr>
          <a:xfrm>
            <a:off x="1119717" y="2743200"/>
            <a:ext cx="5242983" cy="5082117"/>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F29E7-6527-4C8E-A047-2E2499A8A107}"/>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6" name="Footer Placeholder 5">
            <a:extLst>
              <a:ext uri="{FF2B5EF4-FFF2-40B4-BE49-F238E27FC236}">
                <a16:creationId xmlns:a16="http://schemas.microsoft.com/office/drawing/2014/main" id="{8EEA5AB6-E466-49D5-8DCA-00D0A975F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2500E-E3CF-4021-992F-67219BF41EDA}"/>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226966877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030B-D240-4845-B03D-8926057AF952}"/>
              </a:ext>
            </a:extLst>
          </p:cNvPr>
          <p:cNvSpPr>
            <a:spLocks noGrp="1"/>
          </p:cNvSpPr>
          <p:nvPr>
            <p:ph type="title"/>
          </p:nvPr>
        </p:nvSpPr>
        <p:spPr>
          <a:xfrm>
            <a:off x="1119717" y="609600"/>
            <a:ext cx="5242983" cy="21336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487E5E-C254-4673-B81E-3D857AB658DB}"/>
              </a:ext>
            </a:extLst>
          </p:cNvPr>
          <p:cNvSpPr>
            <a:spLocks noGrp="1"/>
          </p:cNvSpPr>
          <p:nvPr>
            <p:ph type="pic" idx="1"/>
          </p:nvPr>
        </p:nvSpPr>
        <p:spPr>
          <a:xfrm>
            <a:off x="6910917" y="1316569"/>
            <a:ext cx="8229600" cy="649816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D622C5-9C8D-4105-A0F9-FAAA9EA10226}"/>
              </a:ext>
            </a:extLst>
          </p:cNvPr>
          <p:cNvSpPr>
            <a:spLocks noGrp="1"/>
          </p:cNvSpPr>
          <p:nvPr>
            <p:ph type="body" sz="half" idx="2"/>
          </p:nvPr>
        </p:nvSpPr>
        <p:spPr>
          <a:xfrm>
            <a:off x="1119717" y="2743200"/>
            <a:ext cx="5242983" cy="5082117"/>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1A1304-FD5E-4BB5-8AEC-56753045B13D}"/>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6" name="Footer Placeholder 5">
            <a:extLst>
              <a:ext uri="{FF2B5EF4-FFF2-40B4-BE49-F238E27FC236}">
                <a16:creationId xmlns:a16="http://schemas.microsoft.com/office/drawing/2014/main" id="{DA66BBC1-E00B-43B1-8FE4-923E944F0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7A0B-AFD7-4886-A01A-AE949710D349}"/>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386385545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F2A6-E976-4AF7-BE5B-B9E764A6BC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0243E9-7159-4F0C-96EA-C35989CA48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CFECE-0968-48A6-8C5E-020A5A5D5B29}"/>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5" name="Footer Placeholder 4">
            <a:extLst>
              <a:ext uri="{FF2B5EF4-FFF2-40B4-BE49-F238E27FC236}">
                <a16:creationId xmlns:a16="http://schemas.microsoft.com/office/drawing/2014/main" id="{9EC350DF-4AC5-49A2-A11E-AEAEBE20C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71F23-FF82-4FDA-8884-69FBE63803DF}"/>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48739092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3949F-5B86-4FCC-800D-52F760E6CB2C}"/>
              </a:ext>
            </a:extLst>
          </p:cNvPr>
          <p:cNvSpPr>
            <a:spLocks noGrp="1"/>
          </p:cNvSpPr>
          <p:nvPr>
            <p:ph type="title" orient="vert"/>
          </p:nvPr>
        </p:nvSpPr>
        <p:spPr>
          <a:xfrm>
            <a:off x="11633201"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2BA430-27E3-409C-B5C1-3748D15BD8CA}"/>
              </a:ext>
            </a:extLst>
          </p:cNvPr>
          <p:cNvSpPr>
            <a:spLocks noGrp="1"/>
          </p:cNvSpPr>
          <p:nvPr>
            <p:ph type="body" orient="vert" idx="1"/>
          </p:nvPr>
        </p:nvSpPr>
        <p:spPr>
          <a:xfrm>
            <a:off x="1117601"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CD3AB-1BD8-4DB5-A59F-DF28088E587B}"/>
              </a:ext>
            </a:extLst>
          </p:cNvPr>
          <p:cNvSpPr>
            <a:spLocks noGrp="1"/>
          </p:cNvSpPr>
          <p:nvPr>
            <p:ph type="dt" sz="half" idx="10"/>
          </p:nvPr>
        </p:nvSpPr>
        <p:spPr/>
        <p:txBody>
          <a:bodyPr/>
          <a:lstStyle/>
          <a:p>
            <a:fld id="{69410717-127D-4E7E-92BB-211EC1A8641D}" type="datetimeFigureOut">
              <a:rPr lang="en-US" smtClean="0"/>
              <a:t>4/28/2025</a:t>
            </a:fld>
            <a:endParaRPr lang="en-US"/>
          </a:p>
        </p:txBody>
      </p:sp>
      <p:sp>
        <p:nvSpPr>
          <p:cNvPr id="5" name="Footer Placeholder 4">
            <a:extLst>
              <a:ext uri="{FF2B5EF4-FFF2-40B4-BE49-F238E27FC236}">
                <a16:creationId xmlns:a16="http://schemas.microsoft.com/office/drawing/2014/main" id="{7EF29848-28DF-4622-B86E-6CEF1E7A7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8760C-22A3-42EE-81E3-46A334B32B16}"/>
              </a:ext>
            </a:extLst>
          </p:cNvPr>
          <p:cNvSpPr>
            <a:spLocks noGrp="1"/>
          </p:cNvSpPr>
          <p:nvPr>
            <p:ph type="sldNum" sz="quarter" idx="12"/>
          </p:nvPr>
        </p:nvSpPr>
        <p:spPr/>
        <p:txBody>
          <a:bodyPr/>
          <a:lstStyle/>
          <a:p>
            <a:fld id="{684EC7C1-C947-4581-9568-3206A8D84802}" type="slidenum">
              <a:rPr lang="en-US" smtClean="0"/>
              <a:t>‹#›</a:t>
            </a:fld>
            <a:endParaRPr lang="en-US"/>
          </a:p>
        </p:txBody>
      </p:sp>
    </p:spTree>
    <p:extLst>
      <p:ext uri="{BB962C8B-B14F-4D97-AF65-F5344CB8AC3E}">
        <p14:creationId xmlns:p14="http://schemas.microsoft.com/office/powerpoint/2010/main" val="120057027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53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C3D-643F-49E7-BC83-BF80C55DAE22}"/>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90709FDD-261C-0E6B-6300-937EDD3101D3}"/>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45F1C98F-0F22-E04A-E576-574BED3A5E24}"/>
              </a:ext>
            </a:extLst>
          </p:cNvPr>
          <p:cNvSpPr>
            <a:spLocks noGrp="1"/>
          </p:cNvSpPr>
          <p:nvPr>
            <p:ph type="dt" sz="half" idx="10"/>
          </p:nvPr>
        </p:nvSpPr>
        <p:spPr/>
        <p:txBody>
          <a:bodyPr/>
          <a:lstStyle/>
          <a:p>
            <a:fld id="{E8608D7C-03B4-4BF1-BF01-9575B7DB17FF}" type="datetime1">
              <a:rPr lang="en-US" smtClean="0"/>
              <a:t>4/28/2025</a:t>
            </a:fld>
            <a:endParaRPr lang="en-US"/>
          </a:p>
        </p:txBody>
      </p:sp>
      <p:sp>
        <p:nvSpPr>
          <p:cNvPr id="5" name="Footer Placeholder 4">
            <a:extLst>
              <a:ext uri="{FF2B5EF4-FFF2-40B4-BE49-F238E27FC236}">
                <a16:creationId xmlns:a16="http://schemas.microsoft.com/office/drawing/2014/main" id="{9EE620E9-4A02-96CC-C0E0-C4D86C5C7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EA406-896C-1E00-18F3-324A2DA82F1E}"/>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2055232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C273-2B07-BB30-4854-8E3B3EB6E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47EF6-E83A-F4C4-E8D8-14BF165CAA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D78D1-6839-57F5-6DC4-A63865DD7C34}"/>
              </a:ext>
            </a:extLst>
          </p:cNvPr>
          <p:cNvSpPr>
            <a:spLocks noGrp="1"/>
          </p:cNvSpPr>
          <p:nvPr>
            <p:ph type="dt" sz="half" idx="10"/>
          </p:nvPr>
        </p:nvSpPr>
        <p:spPr/>
        <p:txBody>
          <a:bodyPr/>
          <a:lstStyle/>
          <a:p>
            <a:fld id="{9503BFD7-9173-405A-8590-7868D92A343E}" type="datetime1">
              <a:rPr lang="en-US" smtClean="0"/>
              <a:t>4/28/2025</a:t>
            </a:fld>
            <a:endParaRPr lang="en-US"/>
          </a:p>
        </p:txBody>
      </p:sp>
      <p:sp>
        <p:nvSpPr>
          <p:cNvPr id="5" name="Footer Placeholder 4">
            <a:extLst>
              <a:ext uri="{FF2B5EF4-FFF2-40B4-BE49-F238E27FC236}">
                <a16:creationId xmlns:a16="http://schemas.microsoft.com/office/drawing/2014/main" id="{AB664695-19E8-BEC1-5B76-594091DAC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AE57F-6336-771E-40F6-9F754674A3BD}"/>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2729213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D5D7-FE92-9F98-ABDC-391C017F6026}"/>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0CE1B325-158A-60D2-57CC-939949D3DF2F}"/>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3541D4-5528-29D5-6FB0-3A8042644AA2}"/>
              </a:ext>
            </a:extLst>
          </p:cNvPr>
          <p:cNvSpPr>
            <a:spLocks noGrp="1"/>
          </p:cNvSpPr>
          <p:nvPr>
            <p:ph type="dt" sz="half" idx="10"/>
          </p:nvPr>
        </p:nvSpPr>
        <p:spPr/>
        <p:txBody>
          <a:bodyPr/>
          <a:lstStyle/>
          <a:p>
            <a:fld id="{938BE251-77EE-4D53-80D5-F53255161712}" type="datetime1">
              <a:rPr lang="en-US" smtClean="0"/>
              <a:t>4/28/2025</a:t>
            </a:fld>
            <a:endParaRPr lang="en-US"/>
          </a:p>
        </p:txBody>
      </p:sp>
      <p:sp>
        <p:nvSpPr>
          <p:cNvPr id="5" name="Footer Placeholder 4">
            <a:extLst>
              <a:ext uri="{FF2B5EF4-FFF2-40B4-BE49-F238E27FC236}">
                <a16:creationId xmlns:a16="http://schemas.microsoft.com/office/drawing/2014/main" id="{042DE72A-4460-0DA8-6345-F44AB8B17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CB924-2C54-84E0-2A14-2F33D1F9EE74}"/>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2788219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3DB1-EB7A-CCCB-29A1-73E5E6D29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3DB28-6FEA-0F74-578E-D4DB6597A3ED}"/>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268FB9-93EF-8997-7843-DC21D3334264}"/>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17579-EF25-23A5-033C-7BA1DD937312}"/>
              </a:ext>
            </a:extLst>
          </p:cNvPr>
          <p:cNvSpPr>
            <a:spLocks noGrp="1"/>
          </p:cNvSpPr>
          <p:nvPr>
            <p:ph type="dt" sz="half" idx="10"/>
          </p:nvPr>
        </p:nvSpPr>
        <p:spPr/>
        <p:txBody>
          <a:bodyPr/>
          <a:lstStyle/>
          <a:p>
            <a:fld id="{D4F9590F-0774-44BA-A549-55AF4F58B8DC}" type="datetime1">
              <a:rPr lang="en-US" smtClean="0"/>
              <a:t>4/28/2025</a:t>
            </a:fld>
            <a:endParaRPr lang="en-US"/>
          </a:p>
        </p:txBody>
      </p:sp>
      <p:sp>
        <p:nvSpPr>
          <p:cNvPr id="6" name="Footer Placeholder 5">
            <a:extLst>
              <a:ext uri="{FF2B5EF4-FFF2-40B4-BE49-F238E27FC236}">
                <a16:creationId xmlns:a16="http://schemas.microsoft.com/office/drawing/2014/main" id="{0840A8EB-6A74-2625-2FB4-42C8AD089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B3B5B-0015-5353-2379-DE92AC041F3E}"/>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2388737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210D9-F58D-0CAF-1C76-DA0A6335E89B}"/>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CE86D8-90CA-0008-0537-173AB2846D48}"/>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3A632867-38F1-BC1F-571A-D8D147FE9C7F}"/>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766BAA-5667-AA83-0F50-1953C99140B2}"/>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FCB9FA3-5B50-A751-BD31-BF4E3BD4C54A}"/>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26C1EA-A9B0-79C5-2C97-327899676115}"/>
              </a:ext>
            </a:extLst>
          </p:cNvPr>
          <p:cNvSpPr>
            <a:spLocks noGrp="1"/>
          </p:cNvSpPr>
          <p:nvPr>
            <p:ph type="dt" sz="half" idx="10"/>
          </p:nvPr>
        </p:nvSpPr>
        <p:spPr/>
        <p:txBody>
          <a:bodyPr/>
          <a:lstStyle/>
          <a:p>
            <a:fld id="{F07104E1-6490-426B-953B-D7FACA189EE2}" type="datetime1">
              <a:rPr lang="en-US" smtClean="0"/>
              <a:t>4/28/2025</a:t>
            </a:fld>
            <a:endParaRPr lang="en-US"/>
          </a:p>
        </p:txBody>
      </p:sp>
      <p:sp>
        <p:nvSpPr>
          <p:cNvPr id="8" name="Footer Placeholder 7">
            <a:extLst>
              <a:ext uri="{FF2B5EF4-FFF2-40B4-BE49-F238E27FC236}">
                <a16:creationId xmlns:a16="http://schemas.microsoft.com/office/drawing/2014/main" id="{D9914DC1-33A9-18B9-39B2-30B3D002FF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E75DC-F2B8-482F-DF76-3FA3E0BE71AD}"/>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1176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_1">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804402" y="2318862"/>
            <a:ext cx="5410201" cy="5682139"/>
          </a:xfrm>
          <a:prstGeom prst="rect">
            <a:avLst/>
          </a:prstGeom>
        </p:spPr>
        <p:txBody>
          <a:bodyPr lIns="55385" tIns="27693" rIns="55385" bIns="27693"/>
          <a:lstStyle/>
          <a:p>
            <a:endParaRPr lang="en-US" dirty="0"/>
          </a:p>
        </p:txBody>
      </p:sp>
      <p:sp>
        <p:nvSpPr>
          <p:cNvPr id="15" name="Text Placeholder 31"/>
          <p:cNvSpPr>
            <a:spLocks noGrp="1"/>
          </p:cNvSpPr>
          <p:nvPr>
            <p:ph idx="1" hasCustomPrompt="1"/>
          </p:nvPr>
        </p:nvSpPr>
        <p:spPr>
          <a:xfrm>
            <a:off x="957582" y="3385310"/>
            <a:ext cx="6982459" cy="2832466"/>
          </a:xfrm>
          <a:prstGeom prst="rect">
            <a:avLst/>
          </a:prstGeom>
        </p:spPr>
        <p:txBody>
          <a:bodyPr vert="horz" lIns="55385" tIns="27693" rIns="55385" bIns="27693" rtlCol="0">
            <a:normAutofit/>
          </a:bodyPr>
          <a:lstStyle>
            <a:lvl1pPr>
              <a:defRPr baseline="0"/>
            </a:lvl1pPr>
          </a:lstStyle>
          <a:p>
            <a:pPr lvl="0"/>
            <a:r>
              <a:rPr lang="en-US" dirty="0"/>
              <a:t>Summary text goes here.</a:t>
            </a:r>
          </a:p>
          <a:p>
            <a:pPr lvl="1"/>
            <a:r>
              <a:rPr lang="en-US" dirty="0"/>
              <a:t>Second level</a:t>
            </a:r>
          </a:p>
          <a:p>
            <a:pPr lvl="2"/>
            <a:r>
              <a:rPr lang="en-US" dirty="0"/>
              <a:t>Third level</a:t>
            </a:r>
          </a:p>
        </p:txBody>
      </p:sp>
      <p:sp>
        <p:nvSpPr>
          <p:cNvPr id="26" name="Footer Placeholder 25"/>
          <p:cNvSpPr>
            <a:spLocks noGrp="1"/>
          </p:cNvSpPr>
          <p:nvPr>
            <p:ph type="ftr" sz="quarter" idx="13"/>
          </p:nvPr>
        </p:nvSpPr>
        <p:spPr>
          <a:xfrm>
            <a:off x="969327" y="1542186"/>
            <a:ext cx="5486400" cy="358322"/>
          </a:xfrm>
          <a:prstGeom prst="rect">
            <a:avLst/>
          </a:prstGeom>
        </p:spPr>
        <p:txBody>
          <a:bodyPr lIns="55385" tIns="27693" rIns="55385" bIns="27693"/>
          <a:lstStyle>
            <a:lvl1pPr>
              <a:defRPr sz="1600">
                <a:latin typeface="Myriad Pro" panose="020B0503030403020204" pitchFamily="34" charset="0"/>
              </a:defRPr>
            </a:lvl1pPr>
          </a:lstStyle>
          <a:p>
            <a:pPr>
              <a:defRPr/>
            </a:pPr>
            <a:endParaRPr lang="en-US" kern="0" cap="all" dirty="0">
              <a:solidFill>
                <a:srgbClr val="006696"/>
              </a:solidFill>
            </a:endParaRPr>
          </a:p>
        </p:txBody>
      </p:sp>
      <p:sp>
        <p:nvSpPr>
          <p:cNvPr id="2" name="Slide Number Placeholder 1">
            <a:extLst>
              <a:ext uri="{FF2B5EF4-FFF2-40B4-BE49-F238E27FC236}">
                <a16:creationId xmlns:a16="http://schemas.microsoft.com/office/drawing/2014/main" id="{9E801DD2-4235-477C-8D95-D6F4AB6E2532}"/>
              </a:ext>
            </a:extLst>
          </p:cNvPr>
          <p:cNvSpPr>
            <a:spLocks noGrp="1"/>
          </p:cNvSpPr>
          <p:nvPr>
            <p:ph type="sldNum" sz="quarter" idx="14"/>
          </p:nvPr>
        </p:nvSpPr>
        <p:spPr/>
        <p:txBody>
          <a:bodyPr/>
          <a:lstStyle/>
          <a:p>
            <a:fld id="{6F54B8FB-8191-4744-B706-9A61A9D8C6F9}" type="slidenum">
              <a:rPr lang="en-US" smtClean="0"/>
              <a:t>‹#›</a:t>
            </a:fld>
            <a:endParaRPr lang="en-US" dirty="0"/>
          </a:p>
        </p:txBody>
      </p:sp>
    </p:spTree>
    <p:extLst>
      <p:ext uri="{BB962C8B-B14F-4D97-AF65-F5344CB8AC3E}">
        <p14:creationId xmlns:p14="http://schemas.microsoft.com/office/powerpoint/2010/main" val="790017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AD14-4C35-D820-AFD3-2513447B6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136FC-B964-E914-BD16-5C27AB5C9D36}"/>
              </a:ext>
            </a:extLst>
          </p:cNvPr>
          <p:cNvSpPr>
            <a:spLocks noGrp="1"/>
          </p:cNvSpPr>
          <p:nvPr>
            <p:ph type="dt" sz="half" idx="10"/>
          </p:nvPr>
        </p:nvSpPr>
        <p:spPr/>
        <p:txBody>
          <a:bodyPr/>
          <a:lstStyle/>
          <a:p>
            <a:fld id="{7A41406C-0D30-40C6-AABA-D133B323682E}" type="datetime1">
              <a:rPr lang="en-US" smtClean="0"/>
              <a:t>4/28/2025</a:t>
            </a:fld>
            <a:endParaRPr lang="en-US"/>
          </a:p>
        </p:txBody>
      </p:sp>
      <p:sp>
        <p:nvSpPr>
          <p:cNvPr id="4" name="Footer Placeholder 3">
            <a:extLst>
              <a:ext uri="{FF2B5EF4-FFF2-40B4-BE49-F238E27FC236}">
                <a16:creationId xmlns:a16="http://schemas.microsoft.com/office/drawing/2014/main" id="{661B7B36-EBBB-397E-6C80-9012003DEB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E350C6-0151-490E-70F1-283091430087}"/>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267005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56437-9B7F-5499-1076-283808F728C7}"/>
              </a:ext>
            </a:extLst>
          </p:cNvPr>
          <p:cNvSpPr>
            <a:spLocks noGrp="1"/>
          </p:cNvSpPr>
          <p:nvPr>
            <p:ph type="dt" sz="half" idx="10"/>
          </p:nvPr>
        </p:nvSpPr>
        <p:spPr/>
        <p:txBody>
          <a:bodyPr/>
          <a:lstStyle/>
          <a:p>
            <a:fld id="{A2B96388-9B94-4A23-B0B9-7E2EED42F407}" type="datetime1">
              <a:rPr lang="en-US" smtClean="0"/>
              <a:t>4/28/2025</a:t>
            </a:fld>
            <a:endParaRPr lang="en-US"/>
          </a:p>
        </p:txBody>
      </p:sp>
      <p:sp>
        <p:nvSpPr>
          <p:cNvPr id="3" name="Footer Placeholder 2">
            <a:extLst>
              <a:ext uri="{FF2B5EF4-FFF2-40B4-BE49-F238E27FC236}">
                <a16:creationId xmlns:a16="http://schemas.microsoft.com/office/drawing/2014/main" id="{73264965-44B7-60EF-6030-78C34B2BA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07081C-BE3D-5330-2D72-667E6C452EA2}"/>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118921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E1A2-76E1-E277-0486-2E3A2360B587}"/>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B0AA0E08-9B86-E95D-D0F7-4FFF4E075230}"/>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D1D130-7C8D-9560-24C3-6B7D5FB46CD9}"/>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097DADEC-F68E-8507-88CE-A1A9EB5FEA32}"/>
              </a:ext>
            </a:extLst>
          </p:cNvPr>
          <p:cNvSpPr>
            <a:spLocks noGrp="1"/>
          </p:cNvSpPr>
          <p:nvPr>
            <p:ph type="dt" sz="half" idx="10"/>
          </p:nvPr>
        </p:nvSpPr>
        <p:spPr/>
        <p:txBody>
          <a:bodyPr/>
          <a:lstStyle/>
          <a:p>
            <a:fld id="{4F8B0488-2662-4DDD-A027-642DB5B76DFC}" type="datetime1">
              <a:rPr lang="en-US" smtClean="0"/>
              <a:t>4/28/2025</a:t>
            </a:fld>
            <a:endParaRPr lang="en-US"/>
          </a:p>
        </p:txBody>
      </p:sp>
      <p:sp>
        <p:nvSpPr>
          <p:cNvPr id="6" name="Footer Placeholder 5">
            <a:extLst>
              <a:ext uri="{FF2B5EF4-FFF2-40B4-BE49-F238E27FC236}">
                <a16:creationId xmlns:a16="http://schemas.microsoft.com/office/drawing/2014/main" id="{0269A38F-A9E4-A2A6-BF78-35D223AC1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D5F25-C0D1-17E6-A9EF-977CF0EA22F1}"/>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3090971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A175-042E-929D-CA71-142B605E6418}"/>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6E0DAFE5-B5A4-1F5C-C3F7-FAAAA2B6F7BC}"/>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D6F83AA-51E1-AC74-585C-785D62C68B99}"/>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52A8B85-3B2E-EB13-B907-7B940EA36088}"/>
              </a:ext>
            </a:extLst>
          </p:cNvPr>
          <p:cNvSpPr>
            <a:spLocks noGrp="1"/>
          </p:cNvSpPr>
          <p:nvPr>
            <p:ph type="dt" sz="half" idx="10"/>
          </p:nvPr>
        </p:nvSpPr>
        <p:spPr/>
        <p:txBody>
          <a:bodyPr/>
          <a:lstStyle/>
          <a:p>
            <a:fld id="{15610A82-5E14-4E49-B459-E82E1FF15BB8}" type="datetime1">
              <a:rPr lang="en-US" smtClean="0"/>
              <a:t>4/28/2025</a:t>
            </a:fld>
            <a:endParaRPr lang="en-US"/>
          </a:p>
        </p:txBody>
      </p:sp>
      <p:sp>
        <p:nvSpPr>
          <p:cNvPr id="6" name="Footer Placeholder 5">
            <a:extLst>
              <a:ext uri="{FF2B5EF4-FFF2-40B4-BE49-F238E27FC236}">
                <a16:creationId xmlns:a16="http://schemas.microsoft.com/office/drawing/2014/main" id="{24D6ED33-2BD3-65B5-F87B-3B0AADA3BE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EE4B9E-DA71-452D-AD88-278D85B0B51E}"/>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2519129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B33E2-AC3F-8FD3-0B26-2A2CCA00D7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95BE98-565F-1225-1865-BD63DCCD3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310E1-CFD1-2D31-DC83-EF0A57C62453}"/>
              </a:ext>
            </a:extLst>
          </p:cNvPr>
          <p:cNvSpPr>
            <a:spLocks noGrp="1"/>
          </p:cNvSpPr>
          <p:nvPr>
            <p:ph type="dt" sz="half" idx="10"/>
          </p:nvPr>
        </p:nvSpPr>
        <p:spPr/>
        <p:txBody>
          <a:bodyPr/>
          <a:lstStyle/>
          <a:p>
            <a:fld id="{86DB5CF0-30B3-465A-808D-4B10F06887D2}" type="datetime1">
              <a:rPr lang="en-US" smtClean="0"/>
              <a:t>4/28/2025</a:t>
            </a:fld>
            <a:endParaRPr lang="en-US"/>
          </a:p>
        </p:txBody>
      </p:sp>
      <p:sp>
        <p:nvSpPr>
          <p:cNvPr id="5" name="Footer Placeholder 4">
            <a:extLst>
              <a:ext uri="{FF2B5EF4-FFF2-40B4-BE49-F238E27FC236}">
                <a16:creationId xmlns:a16="http://schemas.microsoft.com/office/drawing/2014/main" id="{B40B0BB3-C861-2DB2-EEEB-9BA58CB7D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D3046-48A3-A43C-EE7D-0A75984293CF}"/>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1880298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E3031-3A31-A97B-6BFB-A261D2E12609}"/>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40E7ED-AE89-68CC-2459-9F0CEAB12646}"/>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52580-E019-B73D-9462-924086A4B9DE}"/>
              </a:ext>
            </a:extLst>
          </p:cNvPr>
          <p:cNvSpPr>
            <a:spLocks noGrp="1"/>
          </p:cNvSpPr>
          <p:nvPr>
            <p:ph type="dt" sz="half" idx="10"/>
          </p:nvPr>
        </p:nvSpPr>
        <p:spPr/>
        <p:txBody>
          <a:bodyPr/>
          <a:lstStyle/>
          <a:p>
            <a:fld id="{9005F216-70FD-48B0-82EE-16B1EF2CD67C}" type="datetime1">
              <a:rPr lang="en-US" smtClean="0"/>
              <a:t>4/28/2025</a:t>
            </a:fld>
            <a:endParaRPr lang="en-US"/>
          </a:p>
        </p:txBody>
      </p:sp>
      <p:sp>
        <p:nvSpPr>
          <p:cNvPr id="5" name="Footer Placeholder 4">
            <a:extLst>
              <a:ext uri="{FF2B5EF4-FFF2-40B4-BE49-F238E27FC236}">
                <a16:creationId xmlns:a16="http://schemas.microsoft.com/office/drawing/2014/main" id="{74DD17BF-2591-726D-4C6F-3632F5CF0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E9E9F-BAD8-3B02-D403-089E3F69B2FE}"/>
              </a:ext>
            </a:extLst>
          </p:cNvPr>
          <p:cNvSpPr>
            <a:spLocks noGrp="1"/>
          </p:cNvSpPr>
          <p:nvPr>
            <p:ph type="sldNum" sz="quarter" idx="12"/>
          </p:nvPr>
        </p:nvSpPr>
        <p:spPr/>
        <p:txBody>
          <a:bodyPr/>
          <a:lstStyle/>
          <a:p>
            <a:fld id="{9E7CD5DC-148F-40DF-B92C-3A6F095E425F}" type="slidenum">
              <a:rPr lang="en-US" smtClean="0"/>
              <a:t>‹#›</a:t>
            </a:fld>
            <a:endParaRPr lang="en-US"/>
          </a:p>
        </p:txBody>
      </p:sp>
    </p:spTree>
    <p:extLst>
      <p:ext uri="{BB962C8B-B14F-4D97-AF65-F5344CB8AC3E}">
        <p14:creationId xmlns:p14="http://schemas.microsoft.com/office/powerpoint/2010/main" val="1030846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3182325"/>
            <a:ext cx="11988800" cy="2194560"/>
          </a:xfrm>
          <a:solidFill>
            <a:srgbClr val="FFFFFF"/>
          </a:solidFill>
          <a:ln w="38100">
            <a:solidFill>
              <a:srgbClr val="404040"/>
            </a:solidFill>
          </a:ln>
        </p:spPr>
        <p:txBody>
          <a:bodyPr lIns="274320" rIns="274320" anchor="ctr" anchorCtr="1">
            <a:normAutofit/>
          </a:bodyPr>
          <a:lstStyle>
            <a:lvl1pPr algn="ctr">
              <a:defRPr sz="5067">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3593592" y="5803392"/>
            <a:ext cx="9068816" cy="1653192"/>
          </a:xfrm>
          <a:noFill/>
        </p:spPr>
        <p:txBody>
          <a:bodyPr>
            <a:normAutofit/>
          </a:bodyPr>
          <a:lstStyle>
            <a:lvl1pPr marL="0" indent="0" algn="ctr">
              <a:buNone/>
              <a:defRPr sz="2667">
                <a:solidFill>
                  <a:schemeClr val="tx1">
                    <a:lumMod val="75000"/>
                    <a:lumOff val="2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369946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2628001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3182325"/>
            <a:ext cx="11988800" cy="2194560"/>
          </a:xfrm>
          <a:solidFill>
            <a:srgbClr val="FFFFFF"/>
          </a:solidFill>
          <a:ln w="38100">
            <a:solidFill>
              <a:srgbClr val="404040"/>
            </a:solidFill>
          </a:ln>
        </p:spPr>
        <p:txBody>
          <a:bodyPr lIns="274320" rIns="274320" anchor="ctr" anchorCtr="1">
            <a:normAutofit/>
          </a:bodyPr>
          <a:lstStyle>
            <a:lvl1pPr>
              <a:defRPr sz="5067">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3593592" y="5803287"/>
            <a:ext cx="9068816" cy="1686776"/>
          </a:xfrm>
        </p:spPr>
        <p:txBody>
          <a:bodyPr anchor="t" anchorCtr="1">
            <a:normAutofit/>
          </a:bodyPr>
          <a:lstStyle>
            <a:lvl1pPr marL="0" indent="0">
              <a:buNone/>
              <a:defRPr sz="2667">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2406617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109217" y="3517392"/>
            <a:ext cx="5695695" cy="4135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51087" y="3517392"/>
            <a:ext cx="5693663" cy="4135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418369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7" descr="C:\Users\KSnider\AppData\Local\Microsoft\Windows\Temporary Internet Files\Content.Outlook\08EE0B1D\SH-Apartment-Communities jpg jpg (2).jpg">
            <a:extLst>
              <a:ext uri="{FF2B5EF4-FFF2-40B4-BE49-F238E27FC236}">
                <a16:creationId xmlns:a16="http://schemas.microsoft.com/office/drawing/2014/main" id="{B9CCB1D3-C001-4F07-B3ED-810130384B9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025423" y="2743200"/>
            <a:ext cx="10250311"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172359"/>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11248" y="3084578"/>
            <a:ext cx="5693664" cy="938783"/>
          </a:xfrm>
        </p:spPr>
        <p:txBody>
          <a:bodyPr anchor="b" anchorCtr="1">
            <a:normAutofit/>
          </a:bodyPr>
          <a:lstStyle>
            <a:lvl1pPr marL="0" indent="0" algn="ctr">
              <a:buNone/>
              <a:defRPr sz="2533" b="0" cap="all" spc="133" baseline="0">
                <a:solidFill>
                  <a:schemeClr val="tx2"/>
                </a:solidFill>
              </a:defRPr>
            </a:lvl1pPr>
            <a:lvl2pPr marL="609585" indent="0">
              <a:buNone/>
              <a:defRPr sz="2533"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111248" y="4191000"/>
            <a:ext cx="5693664" cy="3462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8451088" y="4191000"/>
            <a:ext cx="5671312" cy="346236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8451088" y="3084578"/>
            <a:ext cx="5693664" cy="938783"/>
          </a:xfrm>
        </p:spPr>
        <p:txBody>
          <a:bodyPr anchor="b" anchorCtr="1">
            <a:normAutofit/>
          </a:bodyPr>
          <a:lstStyle>
            <a:lvl1pPr marL="0" indent="0" algn="ctr">
              <a:buNone/>
              <a:defRPr sz="2533" b="0" cap="all" spc="133" baseline="0">
                <a:solidFill>
                  <a:schemeClr val="tx2"/>
                </a:solidFill>
              </a:defRPr>
            </a:lvl1pPr>
            <a:lvl2pPr marL="609585" indent="0">
              <a:buNone/>
              <a:defRPr sz="2533"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9D35F-C5A2-4116-A22D-29F26D04CD93}"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47566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2956693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915824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8128000" y="0"/>
            <a:ext cx="812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72896" y="2991771"/>
            <a:ext cx="5982208" cy="1521996"/>
          </a:xfrm>
          <a:solidFill>
            <a:srgbClr val="FFFFFF"/>
          </a:solidFill>
          <a:ln>
            <a:solidFill>
              <a:srgbClr val="404040"/>
            </a:solidFill>
          </a:ln>
        </p:spPr>
        <p:txBody>
          <a:bodyPr anchor="ctr" anchorCtr="1">
            <a:normAutofit/>
          </a:bodyPr>
          <a:lstStyle>
            <a:lvl1pPr>
              <a:defRPr sz="2933">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8981440" y="1072896"/>
            <a:ext cx="6421120" cy="6998208"/>
          </a:xfrm>
        </p:spPr>
        <p:txBody>
          <a:bodyPr>
            <a:normAutofit/>
          </a:bodyPr>
          <a:lstStyle>
            <a:lvl1pPr>
              <a:defRPr sz="2533">
                <a:solidFill>
                  <a:schemeClr val="tx1"/>
                </a:solidFill>
              </a:defRPr>
            </a:lvl1pPr>
            <a:lvl2pPr>
              <a:defRPr sz="2133">
                <a:solidFill>
                  <a:schemeClr val="tx1"/>
                </a:solidFill>
              </a:defRPr>
            </a:lvl2pPr>
            <a:lvl3pPr>
              <a:defRPr sz="2133">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7424" y="4733224"/>
            <a:ext cx="5059680" cy="2925381"/>
          </a:xfrm>
        </p:spPr>
        <p:txBody>
          <a:bodyPr anchor="t" anchorCtr="1">
            <a:normAutofit/>
          </a:bodyPr>
          <a:lstStyle>
            <a:lvl1pPr marL="0" indent="0" algn="ctr">
              <a:buNone/>
              <a:defRPr sz="2000">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a:xfrm>
            <a:off x="1072897" y="8314944"/>
            <a:ext cx="6833063" cy="42672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618290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8031" y="2991771"/>
            <a:ext cx="5993331" cy="1512853"/>
          </a:xfrm>
          <a:solidFill>
            <a:srgbClr val="FFFFFF"/>
          </a:solidFill>
          <a:ln>
            <a:solidFill>
              <a:srgbClr val="404040"/>
            </a:solidFill>
          </a:ln>
        </p:spPr>
        <p:txBody>
          <a:bodyPr anchor="ctr" anchorCtr="1">
            <a:noAutofit/>
          </a:bodyPr>
          <a:lstStyle>
            <a:lvl1pPr>
              <a:defRPr sz="2933">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8000" y="0"/>
            <a:ext cx="8136129" cy="9144000"/>
          </a:xfrm>
          <a:solidFill>
            <a:schemeClr val="bg1">
              <a:lumMod val="85000"/>
            </a:schemeClr>
          </a:solidFill>
        </p:spPr>
        <p:txBody>
          <a:bodyPr anchor="t"/>
          <a:lstStyle>
            <a:lvl1pPr marL="0" indent="0">
              <a:buNone/>
              <a:defRPr sz="4267">
                <a:solidFill>
                  <a:schemeClr val="bg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487424" y="4733225"/>
            <a:ext cx="5059680" cy="2925383"/>
          </a:xfrm>
        </p:spPr>
        <p:txBody>
          <a:bodyPr anchor="t" anchorCtr="1">
            <a:normAutofit/>
          </a:bodyPr>
          <a:lstStyle>
            <a:lvl1pPr marL="0" indent="0" algn="ctr">
              <a:buNone/>
              <a:defRPr sz="2000">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p>
        </p:txBody>
      </p:sp>
      <p:sp>
        <p:nvSpPr>
          <p:cNvPr id="9" name="Footer Placeholder 8"/>
          <p:cNvSpPr>
            <a:spLocks noGrp="1"/>
          </p:cNvSpPr>
          <p:nvPr>
            <p:ph type="ftr" sz="quarter" idx="11"/>
          </p:nvPr>
        </p:nvSpPr>
        <p:spPr>
          <a:xfrm>
            <a:off x="1072897" y="8314944"/>
            <a:ext cx="6833063" cy="42672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739318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4138816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483" y="1249680"/>
            <a:ext cx="1731477" cy="66446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74849" y="1249680"/>
            <a:ext cx="8264652" cy="66446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9D35F-C5A2-4116-A22D-29F26D04CD93}" type="slidenum">
              <a:rPr lang="en-US" smtClean="0"/>
              <a:t>‹#›</a:t>
            </a:fld>
            <a:endParaRPr lang="en-US"/>
          </a:p>
        </p:txBody>
      </p:sp>
    </p:spTree>
    <p:extLst>
      <p:ext uri="{BB962C8B-B14F-4D97-AF65-F5344CB8AC3E}">
        <p14:creationId xmlns:p14="http://schemas.microsoft.com/office/powerpoint/2010/main" val="176866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42321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144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3"/>
          <p:cNvPicPr>
            <a:picLocks noChangeAspect="1"/>
          </p:cNvPicPr>
          <p:nvPr userDrawn="1"/>
        </p:nvPicPr>
        <p:blipFill rotWithShape="1">
          <a:blip r:embed="rId2">
            <a:extLst>
              <a:ext uri="{28A0092B-C50C-407E-A947-70E740481C1C}">
                <a14:useLocalDpi xmlns:a14="http://schemas.microsoft.com/office/drawing/2010/main" val="0"/>
              </a:ext>
            </a:extLst>
          </a:blip>
          <a:srcRect b="81642"/>
          <a:stretch/>
        </p:blipFill>
        <p:spPr bwMode="auto">
          <a:xfrm>
            <a:off x="0" y="0"/>
            <a:ext cx="16256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604000"/>
            <a:ext cx="16256000" cy="2540000"/>
          </a:xfrm>
          <a:prstGeom prst="rect">
            <a:avLst/>
          </a:prstGeom>
          <a:solidFill>
            <a:srgbClr val="072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32" name="Content Placeholder 31"/>
          <p:cNvSpPr>
            <a:spLocks noGrp="1"/>
          </p:cNvSpPr>
          <p:nvPr>
            <p:ph sz="quarter" idx="11"/>
          </p:nvPr>
        </p:nvSpPr>
        <p:spPr>
          <a:xfrm>
            <a:off x="812800" y="609600"/>
            <a:ext cx="14630400" cy="1930400"/>
          </a:xfrm>
          <a:prstGeom prst="rect">
            <a:avLst/>
          </a:prstGeom>
        </p:spPr>
        <p:txBody>
          <a:bodyPr anchor="b">
            <a:normAutofit/>
          </a:bodyPr>
          <a:lstStyle>
            <a:lvl1pPr algn="r">
              <a:buNone/>
              <a:defRPr sz="6667" b="1">
                <a:solidFill>
                  <a:schemeClr val="tx1"/>
                </a:solidFill>
                <a:latin typeface="+mj-lt"/>
              </a:defRPr>
            </a:lvl1pPr>
            <a:lvl2pPr algn="r">
              <a:buNone/>
              <a:defRPr sz="6667" b="1">
                <a:solidFill>
                  <a:schemeClr val="bg1"/>
                </a:solidFill>
              </a:defRPr>
            </a:lvl2pPr>
            <a:lvl3pPr algn="r">
              <a:buNone/>
              <a:defRPr sz="6667" b="1">
                <a:solidFill>
                  <a:schemeClr val="bg1"/>
                </a:solidFill>
              </a:defRPr>
            </a:lvl3pPr>
            <a:lvl4pPr algn="r">
              <a:buNone/>
              <a:defRPr sz="6667" b="1">
                <a:solidFill>
                  <a:schemeClr val="bg1"/>
                </a:solidFill>
              </a:defRPr>
            </a:lvl4pPr>
            <a:lvl5pPr algn="r">
              <a:buNone/>
              <a:defRPr sz="6667" b="1">
                <a:solidFill>
                  <a:schemeClr val="bg1"/>
                </a:solidFill>
              </a:defRPr>
            </a:lvl5pPr>
          </a:lstStyle>
          <a:p>
            <a:pPr lvl="0"/>
            <a:r>
              <a:rPr lang="en-US" dirty="0"/>
              <a:t>Click to edit Master text styles</a:t>
            </a:r>
          </a:p>
        </p:txBody>
      </p:sp>
      <p:sp>
        <p:nvSpPr>
          <p:cNvPr id="2" name="Slide Number Placeholder 1">
            <a:extLst>
              <a:ext uri="{FF2B5EF4-FFF2-40B4-BE49-F238E27FC236}">
                <a16:creationId xmlns:a16="http://schemas.microsoft.com/office/drawing/2014/main" id="{0AC34929-C636-449C-95D2-3F8341BDD710}"/>
              </a:ext>
            </a:extLst>
          </p:cNvPr>
          <p:cNvSpPr>
            <a:spLocks noGrp="1"/>
          </p:cNvSpPr>
          <p:nvPr>
            <p:ph type="sldNum" sz="quarter" idx="12"/>
          </p:nvPr>
        </p:nvSpPr>
        <p:spPr/>
        <p:txBody>
          <a:bodyPr/>
          <a:lstStyle/>
          <a:p>
            <a:fld id="{6F54B8FB-8191-4744-B706-9A61A9D8C6F9}" type="slidenum">
              <a:rPr lang="en-US" smtClean="0"/>
              <a:t>‹#›</a:t>
            </a:fld>
            <a:endParaRPr lang="en-US" dirty="0"/>
          </a:p>
        </p:txBody>
      </p:sp>
    </p:spTree>
    <p:extLst>
      <p:ext uri="{BB962C8B-B14F-4D97-AF65-F5344CB8AC3E}">
        <p14:creationId xmlns:p14="http://schemas.microsoft.com/office/powerpoint/2010/main" val="429053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3"/>
          <p:cNvPicPr>
            <a:picLocks noChangeAspect="1"/>
          </p:cNvPicPr>
          <p:nvPr userDrawn="1"/>
        </p:nvPicPr>
        <p:blipFill rotWithShape="1">
          <a:blip r:embed="rId2">
            <a:extLst>
              <a:ext uri="{28A0092B-C50C-407E-A947-70E740481C1C}">
                <a14:useLocalDpi xmlns:a14="http://schemas.microsoft.com/office/drawing/2010/main" val="0"/>
              </a:ext>
            </a:extLst>
          </a:blip>
          <a:srcRect b="81642"/>
          <a:stretch/>
        </p:blipFill>
        <p:spPr bwMode="auto">
          <a:xfrm>
            <a:off x="0" y="0"/>
            <a:ext cx="16256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12800" y="2641602"/>
            <a:ext cx="12733867" cy="5526618"/>
          </a:xfrm>
          <a:prstGeom prst="rect">
            <a:avLst/>
          </a:prstGeo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0" y="711200"/>
            <a:ext cx="16256000" cy="1625600"/>
          </a:xfrm>
          <a:prstGeom prst="rect">
            <a:avLst/>
          </a:prstGeom>
          <a:solidFill>
            <a:srgbClr val="07294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000" dirty="0"/>
          </a:p>
        </p:txBody>
      </p:sp>
      <p:sp>
        <p:nvSpPr>
          <p:cNvPr id="2" name="Title 1"/>
          <p:cNvSpPr>
            <a:spLocks noGrp="1"/>
          </p:cNvSpPr>
          <p:nvPr>
            <p:ph type="title"/>
          </p:nvPr>
        </p:nvSpPr>
        <p:spPr>
          <a:xfrm>
            <a:off x="812800" y="965200"/>
            <a:ext cx="13546667" cy="1320800"/>
          </a:xfrm>
          <a:prstGeom prst="rect">
            <a:avLst/>
          </a:prstGeom>
        </p:spPr>
        <p:txBody>
          <a:bodyPr/>
          <a:lstStyle>
            <a:lvl1pPr marL="304797" indent="0">
              <a:defRPr>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F53FDE0E-95F6-422F-B177-651288A78D79}"/>
              </a:ext>
            </a:extLst>
          </p:cNvPr>
          <p:cNvSpPr>
            <a:spLocks noGrp="1"/>
          </p:cNvSpPr>
          <p:nvPr>
            <p:ph type="sldNum" sz="quarter" idx="10"/>
          </p:nvPr>
        </p:nvSpPr>
        <p:spPr/>
        <p:txBody>
          <a:bodyPr/>
          <a:lstStyle/>
          <a:p>
            <a:fld id="{6F54B8FB-8191-4744-B706-9A61A9D8C6F9}" type="slidenum">
              <a:rPr lang="en-US" smtClean="0"/>
              <a:t>‹#›</a:t>
            </a:fld>
            <a:endParaRPr lang="en-US" dirty="0"/>
          </a:p>
        </p:txBody>
      </p:sp>
    </p:spTree>
    <p:extLst>
      <p:ext uri="{BB962C8B-B14F-4D97-AF65-F5344CB8AC3E}">
        <p14:creationId xmlns:p14="http://schemas.microsoft.com/office/powerpoint/2010/main" val="178737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_1">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804402" y="2318862"/>
            <a:ext cx="5410201" cy="5682139"/>
          </a:xfrm>
          <a:prstGeom prst="rect">
            <a:avLst/>
          </a:prstGeom>
        </p:spPr>
        <p:txBody>
          <a:bodyPr lIns="55385" tIns="27693" rIns="55385" bIns="27693"/>
          <a:lstStyle/>
          <a:p>
            <a:endParaRPr lang="en-US" dirty="0"/>
          </a:p>
        </p:txBody>
      </p:sp>
      <p:sp>
        <p:nvSpPr>
          <p:cNvPr id="15" name="Text Placeholder 31"/>
          <p:cNvSpPr>
            <a:spLocks noGrp="1"/>
          </p:cNvSpPr>
          <p:nvPr>
            <p:ph idx="1" hasCustomPrompt="1"/>
          </p:nvPr>
        </p:nvSpPr>
        <p:spPr>
          <a:xfrm>
            <a:off x="957582" y="3385310"/>
            <a:ext cx="6982459" cy="2832466"/>
          </a:xfrm>
          <a:prstGeom prst="rect">
            <a:avLst/>
          </a:prstGeom>
        </p:spPr>
        <p:txBody>
          <a:bodyPr vert="horz" lIns="55385" tIns="27693" rIns="55385" bIns="27693" rtlCol="0">
            <a:normAutofit/>
          </a:bodyPr>
          <a:lstStyle>
            <a:lvl1pPr>
              <a:defRPr baseline="0"/>
            </a:lvl1pPr>
          </a:lstStyle>
          <a:p>
            <a:pPr lvl="0"/>
            <a:r>
              <a:rPr lang="en-US" dirty="0"/>
              <a:t>Summary text goes here.</a:t>
            </a:r>
          </a:p>
          <a:p>
            <a:pPr lvl="1"/>
            <a:r>
              <a:rPr lang="en-US" dirty="0"/>
              <a:t>Second level</a:t>
            </a:r>
          </a:p>
          <a:p>
            <a:pPr lvl="2"/>
            <a:r>
              <a:rPr lang="en-US" dirty="0"/>
              <a:t>Third level</a:t>
            </a:r>
          </a:p>
        </p:txBody>
      </p:sp>
      <p:sp>
        <p:nvSpPr>
          <p:cNvPr id="26" name="Footer Placeholder 25"/>
          <p:cNvSpPr>
            <a:spLocks noGrp="1"/>
          </p:cNvSpPr>
          <p:nvPr>
            <p:ph type="ftr" sz="quarter" idx="13"/>
          </p:nvPr>
        </p:nvSpPr>
        <p:spPr>
          <a:xfrm>
            <a:off x="969327" y="1542186"/>
            <a:ext cx="5486400" cy="358322"/>
          </a:xfrm>
          <a:prstGeom prst="rect">
            <a:avLst/>
          </a:prstGeom>
        </p:spPr>
        <p:txBody>
          <a:bodyPr lIns="55385" tIns="27693" rIns="55385" bIns="27693"/>
          <a:lstStyle>
            <a:lvl1pPr>
              <a:defRPr sz="1600">
                <a:latin typeface="Myriad Pro" panose="020B0503030403020204" pitchFamily="34" charset="0"/>
              </a:defRPr>
            </a:lvl1pPr>
          </a:lstStyle>
          <a:p>
            <a:pPr>
              <a:defRPr/>
            </a:pPr>
            <a:endParaRPr lang="en-US" kern="0" cap="all" dirty="0">
              <a:solidFill>
                <a:srgbClr val="006696"/>
              </a:solidFill>
            </a:endParaRPr>
          </a:p>
        </p:txBody>
      </p:sp>
      <p:sp>
        <p:nvSpPr>
          <p:cNvPr id="2" name="Slide Number Placeholder 1">
            <a:extLst>
              <a:ext uri="{FF2B5EF4-FFF2-40B4-BE49-F238E27FC236}">
                <a16:creationId xmlns:a16="http://schemas.microsoft.com/office/drawing/2014/main" id="{9E801DD2-4235-477C-8D95-D6F4AB6E2532}"/>
              </a:ext>
            </a:extLst>
          </p:cNvPr>
          <p:cNvSpPr>
            <a:spLocks noGrp="1"/>
          </p:cNvSpPr>
          <p:nvPr>
            <p:ph type="sldNum" sz="quarter" idx="14"/>
          </p:nvPr>
        </p:nvSpPr>
        <p:spPr/>
        <p:txBody>
          <a:bodyPr/>
          <a:lstStyle/>
          <a:p>
            <a:fld id="{6F54B8FB-8191-4744-B706-9A61A9D8C6F9}" type="slidenum">
              <a:rPr lang="en-US" smtClean="0"/>
              <a:t>‹#›</a:t>
            </a:fld>
            <a:endParaRPr lang="en-US" dirty="0"/>
          </a:p>
        </p:txBody>
      </p:sp>
    </p:spTree>
    <p:extLst>
      <p:ext uri="{BB962C8B-B14F-4D97-AF65-F5344CB8AC3E}">
        <p14:creationId xmlns:p14="http://schemas.microsoft.com/office/powerpoint/2010/main" val="6539099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0" y="0"/>
            <a:ext cx="162560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76656"/>
            <a:ext cx="16256000" cy="1660144"/>
          </a:xfrm>
          <a:prstGeom prst="rect">
            <a:avLst/>
          </a:prstGeom>
          <a:solidFill>
            <a:srgbClr val="4EC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solidFill>
                <a:srgbClr val="007491"/>
              </a:solidFill>
            </a:endParaRPr>
          </a:p>
        </p:txBody>
      </p:sp>
      <p:pic>
        <p:nvPicPr>
          <p:cNvPr id="9" name="Picture 1" descr="AltaLogo spot color_white-01.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5036800" y="8506886"/>
            <a:ext cx="812800" cy="53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1867" y="1"/>
            <a:ext cx="1788160" cy="1353312"/>
          </a:xfrm>
          <a:prstGeom prst="rect">
            <a:avLst/>
          </a:prstGeom>
        </p:spPr>
      </p:pic>
      <p:sp>
        <p:nvSpPr>
          <p:cNvPr id="4" name="Slide Number Placeholder 3">
            <a:extLst>
              <a:ext uri="{FF2B5EF4-FFF2-40B4-BE49-F238E27FC236}">
                <a16:creationId xmlns:a16="http://schemas.microsoft.com/office/drawing/2014/main" id="{3D679641-BAFB-44C1-99B7-DE6039A5B6AA}"/>
              </a:ext>
            </a:extLst>
          </p:cNvPr>
          <p:cNvSpPr>
            <a:spLocks noGrp="1"/>
          </p:cNvSpPr>
          <p:nvPr>
            <p:ph type="sldNum" sz="quarter" idx="4"/>
          </p:nvPr>
        </p:nvSpPr>
        <p:spPr>
          <a:xfrm>
            <a:off x="11480800" y="8475135"/>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6F54B8FB-8191-4744-B706-9A61A9D8C6F9}" type="slidenum">
              <a:rPr lang="en-US" smtClean="0"/>
              <a:t>‹#›</a:t>
            </a:fld>
            <a:endParaRPr lang="en-US" dirty="0"/>
          </a:p>
        </p:txBody>
      </p:sp>
    </p:spTree>
    <p:extLst>
      <p:ext uri="{BB962C8B-B14F-4D97-AF65-F5344CB8AC3E}">
        <p14:creationId xmlns:p14="http://schemas.microsoft.com/office/powerpoint/2010/main" val="25896568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hdr="0" dt="0"/>
  <p:txStyles>
    <p:titleStyle>
      <a:lvl1pPr algn="l" rtl="0" eaLnBrk="1" fontAlgn="base" hangingPunct="1">
        <a:spcBef>
          <a:spcPct val="0"/>
        </a:spcBef>
        <a:spcAft>
          <a:spcPct val="0"/>
        </a:spcAft>
        <a:defRPr sz="5867" b="1" kern="1200">
          <a:solidFill>
            <a:srgbClr val="B82234"/>
          </a:solidFill>
          <a:latin typeface="Myriad Pro" pitchFamily="34" charset="0"/>
          <a:ea typeface="+mj-ea"/>
          <a:cs typeface="+mj-cs"/>
        </a:defRPr>
      </a:lvl1pPr>
      <a:lvl2pPr algn="l" rtl="0" eaLnBrk="1" fontAlgn="base" hangingPunct="1">
        <a:spcBef>
          <a:spcPct val="0"/>
        </a:spcBef>
        <a:spcAft>
          <a:spcPct val="0"/>
        </a:spcAft>
        <a:defRPr sz="5867" b="1">
          <a:solidFill>
            <a:srgbClr val="B82234"/>
          </a:solidFill>
          <a:latin typeface="Myriad Pro" pitchFamily="34" charset="0"/>
        </a:defRPr>
      </a:lvl2pPr>
      <a:lvl3pPr algn="l" rtl="0" eaLnBrk="1" fontAlgn="base" hangingPunct="1">
        <a:spcBef>
          <a:spcPct val="0"/>
        </a:spcBef>
        <a:spcAft>
          <a:spcPct val="0"/>
        </a:spcAft>
        <a:defRPr sz="5867" b="1">
          <a:solidFill>
            <a:srgbClr val="B82234"/>
          </a:solidFill>
          <a:latin typeface="Myriad Pro" pitchFamily="34" charset="0"/>
        </a:defRPr>
      </a:lvl3pPr>
      <a:lvl4pPr algn="l" rtl="0" eaLnBrk="1" fontAlgn="base" hangingPunct="1">
        <a:spcBef>
          <a:spcPct val="0"/>
        </a:spcBef>
        <a:spcAft>
          <a:spcPct val="0"/>
        </a:spcAft>
        <a:defRPr sz="5867" b="1">
          <a:solidFill>
            <a:srgbClr val="B82234"/>
          </a:solidFill>
          <a:latin typeface="Myriad Pro" pitchFamily="34" charset="0"/>
        </a:defRPr>
      </a:lvl4pPr>
      <a:lvl5pPr algn="l" rtl="0" eaLnBrk="1" fontAlgn="base" hangingPunct="1">
        <a:spcBef>
          <a:spcPct val="0"/>
        </a:spcBef>
        <a:spcAft>
          <a:spcPct val="0"/>
        </a:spcAft>
        <a:defRPr sz="5867" b="1">
          <a:solidFill>
            <a:srgbClr val="B82234"/>
          </a:solidFill>
          <a:latin typeface="Myriad Pro" pitchFamily="34" charset="0"/>
        </a:defRPr>
      </a:lvl5pPr>
      <a:lvl6pPr marL="609594" algn="l" rtl="0" eaLnBrk="1" fontAlgn="base" hangingPunct="1">
        <a:spcBef>
          <a:spcPct val="0"/>
        </a:spcBef>
        <a:spcAft>
          <a:spcPct val="0"/>
        </a:spcAft>
        <a:defRPr sz="5867" b="1">
          <a:solidFill>
            <a:srgbClr val="B82234"/>
          </a:solidFill>
          <a:latin typeface="Californian FB" pitchFamily="18" charset="0"/>
        </a:defRPr>
      </a:lvl6pPr>
      <a:lvl7pPr marL="1219188" algn="l" rtl="0" eaLnBrk="1" fontAlgn="base" hangingPunct="1">
        <a:spcBef>
          <a:spcPct val="0"/>
        </a:spcBef>
        <a:spcAft>
          <a:spcPct val="0"/>
        </a:spcAft>
        <a:defRPr sz="5867" b="1">
          <a:solidFill>
            <a:srgbClr val="B82234"/>
          </a:solidFill>
          <a:latin typeface="Californian FB" pitchFamily="18" charset="0"/>
        </a:defRPr>
      </a:lvl7pPr>
      <a:lvl8pPr marL="1828782" algn="l" rtl="0" eaLnBrk="1" fontAlgn="base" hangingPunct="1">
        <a:spcBef>
          <a:spcPct val="0"/>
        </a:spcBef>
        <a:spcAft>
          <a:spcPct val="0"/>
        </a:spcAft>
        <a:defRPr sz="5867" b="1">
          <a:solidFill>
            <a:srgbClr val="B82234"/>
          </a:solidFill>
          <a:latin typeface="Californian FB" pitchFamily="18" charset="0"/>
        </a:defRPr>
      </a:lvl8pPr>
      <a:lvl9pPr marL="2438376" algn="l" rtl="0" eaLnBrk="1" fontAlgn="base" hangingPunct="1">
        <a:spcBef>
          <a:spcPct val="0"/>
        </a:spcBef>
        <a:spcAft>
          <a:spcPct val="0"/>
        </a:spcAft>
        <a:defRPr sz="5867" b="1">
          <a:solidFill>
            <a:srgbClr val="B82234"/>
          </a:solidFill>
          <a:latin typeface="Californian FB" pitchFamily="18" charset="0"/>
        </a:defRPr>
      </a:lvl9pPr>
    </p:titleStyle>
    <p:bodyStyle>
      <a:lvl1pPr marL="457195" indent="-457195" algn="l" rtl="0" eaLnBrk="1" fontAlgn="base" hangingPunct="1">
        <a:spcBef>
          <a:spcPct val="20000"/>
        </a:spcBef>
        <a:spcAft>
          <a:spcPct val="0"/>
        </a:spcAft>
        <a:buFont typeface="Arial" pitchFamily="34" charset="0"/>
        <a:buChar char="•"/>
        <a:defRPr sz="4267" kern="1200">
          <a:solidFill>
            <a:schemeClr val="tx1"/>
          </a:solidFill>
          <a:latin typeface="Myriad Pro" pitchFamily="34" charset="0"/>
          <a:ea typeface="+mn-ea"/>
          <a:cs typeface="+mn-cs"/>
        </a:defRPr>
      </a:lvl1pPr>
      <a:lvl2pPr marL="990590" indent="-380996" algn="l" rtl="0" eaLnBrk="1" fontAlgn="base" hangingPunct="1">
        <a:spcBef>
          <a:spcPct val="20000"/>
        </a:spcBef>
        <a:spcAft>
          <a:spcPct val="0"/>
        </a:spcAft>
        <a:buFont typeface="Arial" pitchFamily="34" charset="0"/>
        <a:buChar char="–"/>
        <a:defRPr sz="3733" kern="1200">
          <a:solidFill>
            <a:schemeClr val="tx1"/>
          </a:solidFill>
          <a:latin typeface="Myriad Pro" pitchFamily="34" charset="0"/>
          <a:ea typeface="+mn-ea"/>
          <a:cs typeface="+mn-cs"/>
        </a:defRPr>
      </a:lvl2pPr>
      <a:lvl3pPr marL="1523985" indent="-304797" algn="l" rtl="0" eaLnBrk="1" fontAlgn="base" hangingPunct="1">
        <a:spcBef>
          <a:spcPct val="20000"/>
        </a:spcBef>
        <a:spcAft>
          <a:spcPct val="0"/>
        </a:spcAft>
        <a:buFont typeface="Arial" pitchFamily="34" charset="0"/>
        <a:buChar char="•"/>
        <a:defRPr sz="3200" kern="1200">
          <a:solidFill>
            <a:schemeClr val="tx1"/>
          </a:solidFill>
          <a:latin typeface="Myriad Pro" pitchFamily="34" charset="0"/>
          <a:ea typeface="+mn-ea"/>
          <a:cs typeface="+mn-cs"/>
        </a:defRPr>
      </a:lvl3pPr>
      <a:lvl4pPr marL="2133579" indent="-304797" algn="l" rtl="0" eaLnBrk="1" fontAlgn="base" hangingPunct="1">
        <a:spcBef>
          <a:spcPct val="20000"/>
        </a:spcBef>
        <a:spcAft>
          <a:spcPct val="0"/>
        </a:spcAft>
        <a:buFont typeface="Arial" pitchFamily="34" charset="0"/>
        <a:buChar char="–"/>
        <a:defRPr sz="2667" kern="1200">
          <a:solidFill>
            <a:schemeClr val="tx1"/>
          </a:solidFill>
          <a:latin typeface="Myriad Pro" pitchFamily="34" charset="0"/>
          <a:ea typeface="+mn-ea"/>
          <a:cs typeface="+mn-cs"/>
        </a:defRPr>
      </a:lvl4pPr>
      <a:lvl5pPr marL="2743173" indent="-304797" algn="l" rtl="0" eaLnBrk="1" fontAlgn="base" hangingPunct="1">
        <a:spcBef>
          <a:spcPct val="20000"/>
        </a:spcBef>
        <a:spcAft>
          <a:spcPct val="0"/>
        </a:spcAft>
        <a:buFont typeface="Arial" pitchFamily="34" charset="0"/>
        <a:buChar char="»"/>
        <a:defRPr sz="2667" kern="1200">
          <a:solidFill>
            <a:schemeClr val="tx1"/>
          </a:solidFill>
          <a:latin typeface="Myriad Pro" pitchFamily="34" charset="0"/>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SHHPresentationBackground.jpg">
            <a:extLst>
              <a:ext uri="{FF2B5EF4-FFF2-40B4-BE49-F238E27FC236}">
                <a16:creationId xmlns:a16="http://schemas.microsoft.com/office/drawing/2014/main" id="{59CB816A-2840-4CD0-8AA7-36624DFEF29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4118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spd="slow"/>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eaLnBrk="1" fontAlgn="base" hangingPunct="1">
        <a:spcBef>
          <a:spcPct val="0"/>
        </a:spcBef>
        <a:spcAft>
          <a:spcPct val="0"/>
        </a:spcAft>
        <a:defRPr sz="5867">
          <a:solidFill>
            <a:schemeClr val="tx2"/>
          </a:solidFill>
          <a:latin typeface="Arial" charset="0"/>
        </a:defRPr>
      </a:lvl6pPr>
      <a:lvl7pPr marL="1219170" algn="ctr" rtl="0" eaLnBrk="1" fontAlgn="base" hangingPunct="1">
        <a:spcBef>
          <a:spcPct val="0"/>
        </a:spcBef>
        <a:spcAft>
          <a:spcPct val="0"/>
        </a:spcAft>
        <a:defRPr sz="5867">
          <a:solidFill>
            <a:schemeClr val="tx2"/>
          </a:solidFill>
          <a:latin typeface="Arial" charset="0"/>
        </a:defRPr>
      </a:lvl7pPr>
      <a:lvl8pPr marL="1828754" algn="ctr" rtl="0" eaLnBrk="1" fontAlgn="base" hangingPunct="1">
        <a:spcBef>
          <a:spcPct val="0"/>
        </a:spcBef>
        <a:spcAft>
          <a:spcPct val="0"/>
        </a:spcAft>
        <a:defRPr sz="5867">
          <a:solidFill>
            <a:schemeClr val="tx2"/>
          </a:solidFill>
          <a:latin typeface="Arial" charset="0"/>
        </a:defRPr>
      </a:lvl8pPr>
      <a:lvl9pPr marL="2438339" algn="ctr" rtl="0" eaLnBrk="1" fontAlgn="base" hangingPunct="1">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1" fontAlgn="base" hangingPunct="1">
        <a:spcBef>
          <a:spcPct val="20000"/>
        </a:spcBef>
        <a:spcAft>
          <a:spcPct val="0"/>
        </a:spcAft>
        <a:buChar char="»"/>
        <a:defRPr sz="2667">
          <a:solidFill>
            <a:schemeClr val="tx1"/>
          </a:solidFill>
          <a:latin typeface="+mn-lt"/>
        </a:defRPr>
      </a:lvl6pPr>
      <a:lvl7pPr marL="3962301" indent="-304792" algn="l" rtl="0" eaLnBrk="1" fontAlgn="base" hangingPunct="1">
        <a:spcBef>
          <a:spcPct val="20000"/>
        </a:spcBef>
        <a:spcAft>
          <a:spcPct val="0"/>
        </a:spcAft>
        <a:buChar char="»"/>
        <a:defRPr sz="2667">
          <a:solidFill>
            <a:schemeClr val="tx1"/>
          </a:solidFill>
          <a:latin typeface="+mn-lt"/>
        </a:defRPr>
      </a:lvl7pPr>
      <a:lvl8pPr marL="4571886" indent="-304792" algn="l" rtl="0" eaLnBrk="1" fontAlgn="base" hangingPunct="1">
        <a:spcBef>
          <a:spcPct val="20000"/>
        </a:spcBef>
        <a:spcAft>
          <a:spcPct val="0"/>
        </a:spcAft>
        <a:buChar char="»"/>
        <a:defRPr sz="2667">
          <a:solidFill>
            <a:schemeClr val="tx1"/>
          </a:solidFill>
          <a:latin typeface="+mn-lt"/>
        </a:defRPr>
      </a:lvl8pPr>
      <a:lvl9pPr marL="5181470" indent="-304792" algn="l" rtl="0" eaLnBrk="1" fontAlgn="base" hangingPunct="1">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3"/>
          <p:cNvPicPr>
            <a:picLocks noChangeAspect="1"/>
          </p:cNvPicPr>
          <p:nvPr/>
        </p:nvPicPr>
        <p:blipFill rotWithShape="1">
          <a:blip r:embed="rId5">
            <a:extLst>
              <a:ext uri="{28A0092B-C50C-407E-A947-70E740481C1C}">
                <a14:useLocalDpi xmlns:a14="http://schemas.microsoft.com/office/drawing/2010/main" val="0"/>
              </a:ext>
            </a:extLst>
          </a:blip>
          <a:srcRect b="81642"/>
          <a:stretch/>
        </p:blipFill>
        <p:spPr bwMode="auto">
          <a:xfrm>
            <a:off x="0" y="0"/>
            <a:ext cx="162560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76656"/>
            <a:ext cx="16256000" cy="1660144"/>
          </a:xfrm>
          <a:prstGeom prst="rect">
            <a:avLst/>
          </a:prstGeom>
          <a:solidFill>
            <a:srgbClr val="4EC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solidFill>
                <a:srgbClr val="007491"/>
              </a:solidFill>
            </a:endParaRPr>
          </a:p>
        </p:txBody>
      </p:sp>
      <p:pic>
        <p:nvPicPr>
          <p:cNvPr id="9" name="Picture 1" descr="AltaLogo spot color_white-0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036800" y="8506886"/>
            <a:ext cx="812800" cy="53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867" y="1"/>
            <a:ext cx="1788160" cy="1353312"/>
          </a:xfrm>
          <a:prstGeom prst="rect">
            <a:avLst/>
          </a:prstGeom>
        </p:spPr>
      </p:pic>
      <p:sp>
        <p:nvSpPr>
          <p:cNvPr id="4" name="Slide Number Placeholder 3">
            <a:extLst>
              <a:ext uri="{FF2B5EF4-FFF2-40B4-BE49-F238E27FC236}">
                <a16:creationId xmlns:a16="http://schemas.microsoft.com/office/drawing/2014/main" id="{3D679641-BAFB-44C1-99B7-DE6039A5B6AA}"/>
              </a:ext>
            </a:extLst>
          </p:cNvPr>
          <p:cNvSpPr>
            <a:spLocks noGrp="1"/>
          </p:cNvSpPr>
          <p:nvPr>
            <p:ph type="sldNum" sz="quarter" idx="4"/>
          </p:nvPr>
        </p:nvSpPr>
        <p:spPr>
          <a:xfrm>
            <a:off x="11480800" y="8475135"/>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6F54B8FB-8191-4744-B706-9A61A9D8C6F9}" type="slidenum">
              <a:rPr lang="en-US" smtClean="0"/>
              <a:t>‹#›</a:t>
            </a:fld>
            <a:endParaRPr lang="en-US" dirty="0"/>
          </a:p>
        </p:txBody>
      </p:sp>
    </p:spTree>
    <p:extLst>
      <p:ext uri="{BB962C8B-B14F-4D97-AF65-F5344CB8AC3E}">
        <p14:creationId xmlns:p14="http://schemas.microsoft.com/office/powerpoint/2010/main" val="412211133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Lst>
  <p:hf hdr="0" dt="0"/>
  <p:txStyles>
    <p:titleStyle>
      <a:lvl1pPr algn="l" rtl="0" eaLnBrk="1" fontAlgn="base" hangingPunct="1">
        <a:spcBef>
          <a:spcPct val="0"/>
        </a:spcBef>
        <a:spcAft>
          <a:spcPct val="0"/>
        </a:spcAft>
        <a:defRPr sz="5867" b="1" kern="1200">
          <a:solidFill>
            <a:srgbClr val="B82234"/>
          </a:solidFill>
          <a:latin typeface="Myriad Pro" pitchFamily="34" charset="0"/>
          <a:ea typeface="+mj-ea"/>
          <a:cs typeface="+mj-cs"/>
        </a:defRPr>
      </a:lvl1pPr>
      <a:lvl2pPr algn="l" rtl="0" eaLnBrk="1" fontAlgn="base" hangingPunct="1">
        <a:spcBef>
          <a:spcPct val="0"/>
        </a:spcBef>
        <a:spcAft>
          <a:spcPct val="0"/>
        </a:spcAft>
        <a:defRPr sz="5867" b="1">
          <a:solidFill>
            <a:srgbClr val="B82234"/>
          </a:solidFill>
          <a:latin typeface="Myriad Pro" pitchFamily="34" charset="0"/>
        </a:defRPr>
      </a:lvl2pPr>
      <a:lvl3pPr algn="l" rtl="0" eaLnBrk="1" fontAlgn="base" hangingPunct="1">
        <a:spcBef>
          <a:spcPct val="0"/>
        </a:spcBef>
        <a:spcAft>
          <a:spcPct val="0"/>
        </a:spcAft>
        <a:defRPr sz="5867" b="1">
          <a:solidFill>
            <a:srgbClr val="B82234"/>
          </a:solidFill>
          <a:latin typeface="Myriad Pro" pitchFamily="34" charset="0"/>
        </a:defRPr>
      </a:lvl3pPr>
      <a:lvl4pPr algn="l" rtl="0" eaLnBrk="1" fontAlgn="base" hangingPunct="1">
        <a:spcBef>
          <a:spcPct val="0"/>
        </a:spcBef>
        <a:spcAft>
          <a:spcPct val="0"/>
        </a:spcAft>
        <a:defRPr sz="5867" b="1">
          <a:solidFill>
            <a:srgbClr val="B82234"/>
          </a:solidFill>
          <a:latin typeface="Myriad Pro" pitchFamily="34" charset="0"/>
        </a:defRPr>
      </a:lvl4pPr>
      <a:lvl5pPr algn="l" rtl="0" eaLnBrk="1" fontAlgn="base" hangingPunct="1">
        <a:spcBef>
          <a:spcPct val="0"/>
        </a:spcBef>
        <a:spcAft>
          <a:spcPct val="0"/>
        </a:spcAft>
        <a:defRPr sz="5867" b="1">
          <a:solidFill>
            <a:srgbClr val="B82234"/>
          </a:solidFill>
          <a:latin typeface="Myriad Pro" pitchFamily="34" charset="0"/>
        </a:defRPr>
      </a:lvl5pPr>
      <a:lvl6pPr marL="609594" algn="l" rtl="0" eaLnBrk="1" fontAlgn="base" hangingPunct="1">
        <a:spcBef>
          <a:spcPct val="0"/>
        </a:spcBef>
        <a:spcAft>
          <a:spcPct val="0"/>
        </a:spcAft>
        <a:defRPr sz="5867" b="1">
          <a:solidFill>
            <a:srgbClr val="B82234"/>
          </a:solidFill>
          <a:latin typeface="Californian FB" pitchFamily="18" charset="0"/>
        </a:defRPr>
      </a:lvl6pPr>
      <a:lvl7pPr marL="1219188" algn="l" rtl="0" eaLnBrk="1" fontAlgn="base" hangingPunct="1">
        <a:spcBef>
          <a:spcPct val="0"/>
        </a:spcBef>
        <a:spcAft>
          <a:spcPct val="0"/>
        </a:spcAft>
        <a:defRPr sz="5867" b="1">
          <a:solidFill>
            <a:srgbClr val="B82234"/>
          </a:solidFill>
          <a:latin typeface="Californian FB" pitchFamily="18" charset="0"/>
        </a:defRPr>
      </a:lvl7pPr>
      <a:lvl8pPr marL="1828782" algn="l" rtl="0" eaLnBrk="1" fontAlgn="base" hangingPunct="1">
        <a:spcBef>
          <a:spcPct val="0"/>
        </a:spcBef>
        <a:spcAft>
          <a:spcPct val="0"/>
        </a:spcAft>
        <a:defRPr sz="5867" b="1">
          <a:solidFill>
            <a:srgbClr val="B82234"/>
          </a:solidFill>
          <a:latin typeface="Californian FB" pitchFamily="18" charset="0"/>
        </a:defRPr>
      </a:lvl8pPr>
      <a:lvl9pPr marL="2438376" algn="l" rtl="0" eaLnBrk="1" fontAlgn="base" hangingPunct="1">
        <a:spcBef>
          <a:spcPct val="0"/>
        </a:spcBef>
        <a:spcAft>
          <a:spcPct val="0"/>
        </a:spcAft>
        <a:defRPr sz="5867" b="1">
          <a:solidFill>
            <a:srgbClr val="B82234"/>
          </a:solidFill>
          <a:latin typeface="Californian FB" pitchFamily="18" charset="0"/>
        </a:defRPr>
      </a:lvl9pPr>
    </p:titleStyle>
    <p:bodyStyle>
      <a:lvl1pPr marL="457195" indent="-457195" algn="l" rtl="0" eaLnBrk="1" fontAlgn="base" hangingPunct="1">
        <a:spcBef>
          <a:spcPct val="20000"/>
        </a:spcBef>
        <a:spcAft>
          <a:spcPct val="0"/>
        </a:spcAft>
        <a:buFont typeface="Arial" pitchFamily="34" charset="0"/>
        <a:buChar char="•"/>
        <a:defRPr sz="4267" kern="1200">
          <a:solidFill>
            <a:schemeClr val="tx1"/>
          </a:solidFill>
          <a:latin typeface="Myriad Pro" pitchFamily="34" charset="0"/>
          <a:ea typeface="+mn-ea"/>
          <a:cs typeface="+mn-cs"/>
        </a:defRPr>
      </a:lvl1pPr>
      <a:lvl2pPr marL="990590" indent="-380996" algn="l" rtl="0" eaLnBrk="1" fontAlgn="base" hangingPunct="1">
        <a:spcBef>
          <a:spcPct val="20000"/>
        </a:spcBef>
        <a:spcAft>
          <a:spcPct val="0"/>
        </a:spcAft>
        <a:buFont typeface="Arial" pitchFamily="34" charset="0"/>
        <a:buChar char="–"/>
        <a:defRPr sz="3733" kern="1200">
          <a:solidFill>
            <a:schemeClr val="tx1"/>
          </a:solidFill>
          <a:latin typeface="Myriad Pro" pitchFamily="34" charset="0"/>
          <a:ea typeface="+mn-ea"/>
          <a:cs typeface="+mn-cs"/>
        </a:defRPr>
      </a:lvl2pPr>
      <a:lvl3pPr marL="1523985" indent="-304797" algn="l" rtl="0" eaLnBrk="1" fontAlgn="base" hangingPunct="1">
        <a:spcBef>
          <a:spcPct val="20000"/>
        </a:spcBef>
        <a:spcAft>
          <a:spcPct val="0"/>
        </a:spcAft>
        <a:buFont typeface="Arial" pitchFamily="34" charset="0"/>
        <a:buChar char="•"/>
        <a:defRPr sz="3200" kern="1200">
          <a:solidFill>
            <a:schemeClr val="tx1"/>
          </a:solidFill>
          <a:latin typeface="Myriad Pro" pitchFamily="34" charset="0"/>
          <a:ea typeface="+mn-ea"/>
          <a:cs typeface="+mn-cs"/>
        </a:defRPr>
      </a:lvl3pPr>
      <a:lvl4pPr marL="2133579" indent="-304797" algn="l" rtl="0" eaLnBrk="1" fontAlgn="base" hangingPunct="1">
        <a:spcBef>
          <a:spcPct val="20000"/>
        </a:spcBef>
        <a:spcAft>
          <a:spcPct val="0"/>
        </a:spcAft>
        <a:buFont typeface="Arial" pitchFamily="34" charset="0"/>
        <a:buChar char="–"/>
        <a:defRPr sz="2667" kern="1200">
          <a:solidFill>
            <a:schemeClr val="tx1"/>
          </a:solidFill>
          <a:latin typeface="Myriad Pro" pitchFamily="34" charset="0"/>
          <a:ea typeface="+mn-ea"/>
          <a:cs typeface="+mn-cs"/>
        </a:defRPr>
      </a:lvl4pPr>
      <a:lvl5pPr marL="2743173" indent="-304797" algn="l" rtl="0" eaLnBrk="1" fontAlgn="base" hangingPunct="1">
        <a:spcBef>
          <a:spcPct val="20000"/>
        </a:spcBef>
        <a:spcAft>
          <a:spcPct val="0"/>
        </a:spcAft>
        <a:buFont typeface="Arial" pitchFamily="34" charset="0"/>
        <a:buChar char="»"/>
        <a:defRPr sz="2667" kern="1200">
          <a:solidFill>
            <a:schemeClr val="tx1"/>
          </a:solidFill>
          <a:latin typeface="Myriad Pro" pitchFamily="34" charset="0"/>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p:cNvSpPr txBox="1">
            <a:spLocks/>
          </p:cNvSpPr>
          <p:nvPr/>
        </p:nvSpPr>
        <p:spPr>
          <a:xfrm>
            <a:off x="15044465" y="510024"/>
            <a:ext cx="710135" cy="486835"/>
          </a:xfrm>
          <a:prstGeom prst="rect">
            <a:avLst/>
          </a:prstGeom>
        </p:spPr>
        <p:txBody>
          <a:bodyPr/>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fld id="{9DF686B8-C880-FF40-96DC-14FF2413C34E}" type="slidenum">
              <a:rPr lang="en-US" sz="1200" smtClean="0"/>
              <a:pPr/>
              <a:t>‹#›</a:t>
            </a:fld>
            <a:endParaRPr lang="en-US" sz="1200"/>
          </a:p>
        </p:txBody>
      </p:sp>
    </p:spTree>
    <p:extLst>
      <p:ext uri="{BB962C8B-B14F-4D97-AF65-F5344CB8AC3E}">
        <p14:creationId xmlns:p14="http://schemas.microsoft.com/office/powerpoint/2010/main" val="65348657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Lst>
  <p:txStyles>
    <p:titleStyle>
      <a:lvl1pPr algn="ctr" defTabSz="544306" rtl="0" eaLnBrk="1" latinLnBrk="0" hangingPunct="1">
        <a:spcBef>
          <a:spcPct val="0"/>
        </a:spcBef>
        <a:buNone/>
        <a:defRPr sz="3351" kern="1200">
          <a:solidFill>
            <a:srgbClr val="8CC643"/>
          </a:solidFill>
          <a:latin typeface="Open Sans"/>
          <a:ea typeface="+mj-ea"/>
          <a:cs typeface="Open Sans"/>
        </a:defRPr>
      </a:lvl1pPr>
    </p:titleStyle>
    <p:bodyStyle>
      <a:lvl1pPr marL="408230" indent="-408230" algn="l" defTabSz="544306" rtl="0" eaLnBrk="1" latinLnBrk="0" hangingPunct="1">
        <a:spcBef>
          <a:spcPct val="20000"/>
        </a:spcBef>
        <a:buFont typeface="Arial"/>
        <a:buChar char="•"/>
        <a:defRPr sz="2400" kern="1200">
          <a:solidFill>
            <a:schemeClr val="accent6"/>
          </a:solidFill>
          <a:latin typeface="Open Sans Light"/>
          <a:ea typeface="+mn-ea"/>
          <a:cs typeface="Open Sans Light"/>
        </a:defRPr>
      </a:lvl1pPr>
      <a:lvl2pPr marL="884497" indent="-340191" algn="l" defTabSz="544306" rtl="0" eaLnBrk="1" latinLnBrk="0" hangingPunct="1">
        <a:spcBef>
          <a:spcPct val="20000"/>
        </a:spcBef>
        <a:buFont typeface="Arial"/>
        <a:buChar char="–"/>
        <a:defRPr sz="2151" kern="1200">
          <a:solidFill>
            <a:schemeClr val="accent6"/>
          </a:solidFill>
          <a:latin typeface="Open Sans Light"/>
          <a:ea typeface="+mn-ea"/>
          <a:cs typeface="Open Sans Light"/>
        </a:defRPr>
      </a:lvl2pPr>
      <a:lvl3pPr marL="1360765" indent="-272153" algn="l" defTabSz="544306" rtl="0" eaLnBrk="1" latinLnBrk="0" hangingPunct="1">
        <a:spcBef>
          <a:spcPct val="20000"/>
        </a:spcBef>
        <a:buFont typeface="Arial"/>
        <a:buChar char="•"/>
        <a:defRPr sz="1900" kern="1200">
          <a:solidFill>
            <a:schemeClr val="accent6"/>
          </a:solidFill>
          <a:latin typeface="Open Sans Light"/>
          <a:ea typeface="+mn-ea"/>
          <a:cs typeface="Open Sans Light"/>
        </a:defRPr>
      </a:lvl3pPr>
      <a:lvl4pPr marL="1905071" indent="-272153" algn="l" defTabSz="544306" rtl="0" eaLnBrk="1" latinLnBrk="0" hangingPunct="1">
        <a:spcBef>
          <a:spcPct val="20000"/>
        </a:spcBef>
        <a:buFont typeface="Arial"/>
        <a:buChar char="–"/>
        <a:defRPr sz="1651" kern="1200">
          <a:solidFill>
            <a:schemeClr val="accent6"/>
          </a:solidFill>
          <a:latin typeface="Open Sans Light"/>
          <a:ea typeface="+mn-ea"/>
          <a:cs typeface="Open Sans Light"/>
        </a:defRPr>
      </a:lvl4pPr>
      <a:lvl5pPr marL="2449376" indent="-272153" algn="l" defTabSz="544306" rtl="0" eaLnBrk="1" latinLnBrk="0" hangingPunct="1">
        <a:spcBef>
          <a:spcPct val="20000"/>
        </a:spcBef>
        <a:buFont typeface="Arial"/>
        <a:buChar char="»"/>
        <a:defRPr sz="1651" kern="1200">
          <a:solidFill>
            <a:schemeClr val="accent6"/>
          </a:solidFill>
          <a:latin typeface="Open Sans Light"/>
          <a:ea typeface="+mn-ea"/>
          <a:cs typeface="Open Sans Light"/>
        </a:defRPr>
      </a:lvl5pPr>
      <a:lvl6pPr marL="2993682" indent="-272153" algn="l" defTabSz="544306" rtl="0" eaLnBrk="1" latinLnBrk="0" hangingPunct="1">
        <a:spcBef>
          <a:spcPct val="20000"/>
        </a:spcBef>
        <a:buFont typeface="Arial"/>
        <a:buChar char="•"/>
        <a:defRPr sz="2400" kern="1200">
          <a:solidFill>
            <a:schemeClr val="tx1"/>
          </a:solidFill>
          <a:latin typeface="+mn-lt"/>
          <a:ea typeface="+mn-ea"/>
          <a:cs typeface="+mn-cs"/>
        </a:defRPr>
      </a:lvl6pPr>
      <a:lvl7pPr marL="3537988" indent="-272153" algn="l" defTabSz="544306" rtl="0" eaLnBrk="1" latinLnBrk="0" hangingPunct="1">
        <a:spcBef>
          <a:spcPct val="20000"/>
        </a:spcBef>
        <a:buFont typeface="Arial"/>
        <a:buChar char="•"/>
        <a:defRPr sz="2400" kern="1200">
          <a:solidFill>
            <a:schemeClr val="tx1"/>
          </a:solidFill>
          <a:latin typeface="+mn-lt"/>
          <a:ea typeface="+mn-ea"/>
          <a:cs typeface="+mn-cs"/>
        </a:defRPr>
      </a:lvl7pPr>
      <a:lvl8pPr marL="4082294" indent="-272153" algn="l" defTabSz="544306" rtl="0" eaLnBrk="1" latinLnBrk="0" hangingPunct="1">
        <a:spcBef>
          <a:spcPct val="20000"/>
        </a:spcBef>
        <a:buFont typeface="Arial"/>
        <a:buChar char="•"/>
        <a:defRPr sz="2400" kern="1200">
          <a:solidFill>
            <a:schemeClr val="tx1"/>
          </a:solidFill>
          <a:latin typeface="+mn-lt"/>
          <a:ea typeface="+mn-ea"/>
          <a:cs typeface="+mn-cs"/>
        </a:defRPr>
      </a:lvl8pPr>
      <a:lvl9pPr marL="4626600" indent="-272153" algn="l" defTabSz="544306"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4306" rtl="0" eaLnBrk="1" latinLnBrk="0" hangingPunct="1">
        <a:defRPr sz="2151" kern="1200">
          <a:solidFill>
            <a:schemeClr val="tx1"/>
          </a:solidFill>
          <a:latin typeface="+mn-lt"/>
          <a:ea typeface="+mn-ea"/>
          <a:cs typeface="+mn-cs"/>
        </a:defRPr>
      </a:lvl1pPr>
      <a:lvl2pPr marL="544306" algn="l" defTabSz="544306" rtl="0" eaLnBrk="1" latinLnBrk="0" hangingPunct="1">
        <a:defRPr sz="2151" kern="1200">
          <a:solidFill>
            <a:schemeClr val="tx1"/>
          </a:solidFill>
          <a:latin typeface="+mn-lt"/>
          <a:ea typeface="+mn-ea"/>
          <a:cs typeface="+mn-cs"/>
        </a:defRPr>
      </a:lvl2pPr>
      <a:lvl3pPr marL="1088611" algn="l" defTabSz="544306" rtl="0" eaLnBrk="1" latinLnBrk="0" hangingPunct="1">
        <a:defRPr sz="2151" kern="1200">
          <a:solidFill>
            <a:schemeClr val="tx1"/>
          </a:solidFill>
          <a:latin typeface="+mn-lt"/>
          <a:ea typeface="+mn-ea"/>
          <a:cs typeface="+mn-cs"/>
        </a:defRPr>
      </a:lvl3pPr>
      <a:lvl4pPr marL="1632918" algn="l" defTabSz="544306" rtl="0" eaLnBrk="1" latinLnBrk="0" hangingPunct="1">
        <a:defRPr sz="2151" kern="1200">
          <a:solidFill>
            <a:schemeClr val="tx1"/>
          </a:solidFill>
          <a:latin typeface="+mn-lt"/>
          <a:ea typeface="+mn-ea"/>
          <a:cs typeface="+mn-cs"/>
        </a:defRPr>
      </a:lvl4pPr>
      <a:lvl5pPr marL="2177224" algn="l" defTabSz="544306" rtl="0" eaLnBrk="1" latinLnBrk="0" hangingPunct="1">
        <a:defRPr sz="2151" kern="1200">
          <a:solidFill>
            <a:schemeClr val="tx1"/>
          </a:solidFill>
          <a:latin typeface="+mn-lt"/>
          <a:ea typeface="+mn-ea"/>
          <a:cs typeface="+mn-cs"/>
        </a:defRPr>
      </a:lvl5pPr>
      <a:lvl6pPr marL="2721529" algn="l" defTabSz="544306" rtl="0" eaLnBrk="1" latinLnBrk="0" hangingPunct="1">
        <a:defRPr sz="2151" kern="1200">
          <a:solidFill>
            <a:schemeClr val="tx1"/>
          </a:solidFill>
          <a:latin typeface="+mn-lt"/>
          <a:ea typeface="+mn-ea"/>
          <a:cs typeface="+mn-cs"/>
        </a:defRPr>
      </a:lvl6pPr>
      <a:lvl7pPr marL="3265836" algn="l" defTabSz="544306" rtl="0" eaLnBrk="1" latinLnBrk="0" hangingPunct="1">
        <a:defRPr sz="2151" kern="1200">
          <a:solidFill>
            <a:schemeClr val="tx1"/>
          </a:solidFill>
          <a:latin typeface="+mn-lt"/>
          <a:ea typeface="+mn-ea"/>
          <a:cs typeface="+mn-cs"/>
        </a:defRPr>
      </a:lvl7pPr>
      <a:lvl8pPr marL="3810141" algn="l" defTabSz="544306" rtl="0" eaLnBrk="1" latinLnBrk="0" hangingPunct="1">
        <a:defRPr sz="2151" kern="1200">
          <a:solidFill>
            <a:schemeClr val="tx1"/>
          </a:solidFill>
          <a:latin typeface="+mn-lt"/>
          <a:ea typeface="+mn-ea"/>
          <a:cs typeface="+mn-cs"/>
        </a:defRPr>
      </a:lvl8pPr>
      <a:lvl9pPr marL="4354447" algn="l" defTabSz="544306" rtl="0" eaLnBrk="1" latinLnBrk="0" hangingPunct="1">
        <a:defRPr sz="21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56">
          <p15:clr>
            <a:srgbClr val="F26B43"/>
          </p15:clr>
        </p15:guide>
        <p15:guide id="2" pos="14473">
          <p15:clr>
            <a:srgbClr val="F26B43"/>
          </p15:clr>
        </p15:guide>
        <p15:guide id="3" pos="5857">
          <p15:clr>
            <a:srgbClr val="F26B43"/>
          </p15:clr>
        </p15:guide>
        <p15:guide id="4" orient="horz" pos="1032">
          <p15:clr>
            <a:srgbClr val="F26B43"/>
          </p15:clr>
        </p15:guide>
        <p15:guide id="5" orient="horz" pos="7680">
          <p15:clr>
            <a:srgbClr val="F26B43"/>
          </p15:clr>
        </p15:guide>
        <p15:guide id="6" pos="1801">
          <p15:clr>
            <a:srgbClr val="F26B43"/>
          </p15:clr>
        </p15:guide>
        <p15:guide id="7" pos="1681">
          <p15:clr>
            <a:srgbClr val="F26B43"/>
          </p15:clr>
        </p15:guide>
        <p15:guide id="8" pos="1561">
          <p15:clr>
            <a:srgbClr val="F26B43"/>
          </p15:clr>
        </p15:guide>
        <p15:guide id="9" pos="5113">
          <p15:clr>
            <a:srgbClr val="F26B43"/>
          </p15:clr>
        </p15:guide>
        <p15:guide id="10" orient="horz" pos="1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97839E-5801-48B8-85F7-3C7E4936A6B6}"/>
              </a:ext>
            </a:extLst>
          </p:cNvPr>
          <p:cNvSpPr>
            <a:spLocks noGrp="1"/>
          </p:cNvSpPr>
          <p:nvPr>
            <p:ph type="title"/>
          </p:nvPr>
        </p:nvSpPr>
        <p:spPr>
          <a:xfrm>
            <a:off x="1117600" y="486836"/>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45052E-ED87-452E-A7FB-1EE2513B3908}"/>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68C08-A32E-4191-80D8-C5E96AF462E9}"/>
              </a:ext>
            </a:extLst>
          </p:cNvPr>
          <p:cNvSpPr>
            <a:spLocks noGrp="1"/>
          </p:cNvSpPr>
          <p:nvPr>
            <p:ph type="dt" sz="half" idx="2"/>
          </p:nvPr>
        </p:nvSpPr>
        <p:spPr>
          <a:xfrm>
            <a:off x="1117600" y="8475136"/>
            <a:ext cx="36576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69410717-127D-4E7E-92BB-211EC1A8641D}" type="datetimeFigureOut">
              <a:rPr lang="en-US" smtClean="0"/>
              <a:t>4/28/2025</a:t>
            </a:fld>
            <a:endParaRPr lang="en-US"/>
          </a:p>
        </p:txBody>
      </p:sp>
      <p:sp>
        <p:nvSpPr>
          <p:cNvPr id="5" name="Footer Placeholder 4">
            <a:extLst>
              <a:ext uri="{FF2B5EF4-FFF2-40B4-BE49-F238E27FC236}">
                <a16:creationId xmlns:a16="http://schemas.microsoft.com/office/drawing/2014/main" id="{A7F57385-972E-4D34-8721-D03738DE3861}"/>
              </a:ext>
            </a:extLst>
          </p:cNvPr>
          <p:cNvSpPr>
            <a:spLocks noGrp="1"/>
          </p:cNvSpPr>
          <p:nvPr>
            <p:ph type="ftr" sz="quarter" idx="3"/>
          </p:nvPr>
        </p:nvSpPr>
        <p:spPr>
          <a:xfrm>
            <a:off x="5384800" y="8475136"/>
            <a:ext cx="54864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C3F5A6-C458-4B60-80AD-E9AA0B470C53}"/>
              </a:ext>
            </a:extLst>
          </p:cNvPr>
          <p:cNvSpPr>
            <a:spLocks noGrp="1"/>
          </p:cNvSpPr>
          <p:nvPr>
            <p:ph type="sldNum" sz="quarter" idx="4"/>
          </p:nvPr>
        </p:nvSpPr>
        <p:spPr>
          <a:xfrm>
            <a:off x="11480800" y="8475136"/>
            <a:ext cx="36576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684EC7C1-C947-4581-9568-3206A8D84802}" type="slidenum">
              <a:rPr lang="en-US" smtClean="0"/>
              <a:t>‹#›</a:t>
            </a:fld>
            <a:endParaRPr lang="en-US"/>
          </a:p>
        </p:txBody>
      </p:sp>
      <p:sp>
        <p:nvSpPr>
          <p:cNvPr id="7" name="Slide Number Placeholder 5">
            <a:extLst>
              <a:ext uri="{FF2B5EF4-FFF2-40B4-BE49-F238E27FC236}">
                <a16:creationId xmlns:a16="http://schemas.microsoft.com/office/drawing/2014/main" id="{13A77EB5-0CE0-4134-88AB-FC485F4C2031}"/>
              </a:ext>
            </a:extLst>
          </p:cNvPr>
          <p:cNvSpPr txBox="1">
            <a:spLocks/>
          </p:cNvSpPr>
          <p:nvPr/>
        </p:nvSpPr>
        <p:spPr>
          <a:xfrm>
            <a:off x="15044465" y="510024"/>
            <a:ext cx="710135" cy="486835"/>
          </a:xfrm>
          <a:prstGeom prst="rect">
            <a:avLst/>
          </a:prstGeom>
        </p:spPr>
        <p:txBody>
          <a:bodyPr/>
          <a:lstStyle>
            <a:defPPr>
              <a:defRPr lang="en-US"/>
            </a:defPPr>
            <a:lvl1pPr marL="0" algn="ctr" defTabSz="1088639" rtl="0" eaLnBrk="1" latinLnBrk="0" hangingPunct="1">
              <a:defRPr sz="2400" kern="1200">
                <a:solidFill>
                  <a:schemeClr val="bg1"/>
                </a:solidFill>
                <a:latin typeface="Raleway Regular"/>
                <a:ea typeface="+mn-ea"/>
                <a:cs typeface="Raleway Regular"/>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a:lstStyle>
          <a:p>
            <a:fld id="{9DF686B8-C880-FF40-96DC-14FF2413C34E}" type="slidenum">
              <a:rPr lang="en-US" sz="1200" smtClean="0"/>
              <a:pPr/>
              <a:t>‹#›</a:t>
            </a:fld>
            <a:endParaRPr lang="en-US" sz="1200"/>
          </a:p>
        </p:txBody>
      </p:sp>
    </p:spTree>
    <p:extLst>
      <p:ext uri="{BB962C8B-B14F-4D97-AF65-F5344CB8AC3E}">
        <p14:creationId xmlns:p14="http://schemas.microsoft.com/office/powerpoint/2010/main" val="159521199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94CD7-E64E-2C74-79CC-9F0D47487BA3}"/>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9E1A4B-380C-C537-5E89-33CBB1DB7D28}"/>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CC304-4168-99CE-24A2-0AF0DBB5EEB0}"/>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03813343-5029-4FFA-9F83-9A4B7E2533D4}" type="datetime1">
              <a:rPr lang="en-US" smtClean="0"/>
              <a:t>4/28/2025</a:t>
            </a:fld>
            <a:endParaRPr lang="en-US"/>
          </a:p>
        </p:txBody>
      </p:sp>
      <p:sp>
        <p:nvSpPr>
          <p:cNvPr id="5" name="Footer Placeholder 4">
            <a:extLst>
              <a:ext uri="{FF2B5EF4-FFF2-40B4-BE49-F238E27FC236}">
                <a16:creationId xmlns:a16="http://schemas.microsoft.com/office/drawing/2014/main" id="{01E9C430-0D26-6FBB-A96C-508B54537B0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9CC608-CC30-BC98-EE79-2DB5BF609FB4}"/>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9E7CD5DC-148F-40DF-B92C-3A6F095E425F}" type="slidenum">
              <a:rPr lang="en-US" smtClean="0"/>
              <a:t>‹#›</a:t>
            </a:fld>
            <a:endParaRPr lang="en-US"/>
          </a:p>
        </p:txBody>
      </p:sp>
    </p:spTree>
    <p:extLst>
      <p:ext uri="{BB962C8B-B14F-4D97-AF65-F5344CB8AC3E}">
        <p14:creationId xmlns:p14="http://schemas.microsoft.com/office/powerpoint/2010/main" val="86566194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4848" y="1286256"/>
            <a:ext cx="10306304" cy="158496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74848" y="3517393"/>
            <a:ext cx="10306304" cy="4135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8572" y="8318422"/>
            <a:ext cx="3671661" cy="431957"/>
          </a:xfrm>
          <a:prstGeom prst="rect">
            <a:avLst/>
          </a:prstGeom>
        </p:spPr>
        <p:txBody>
          <a:bodyPr vert="horz" lIns="91440" tIns="45720" rIns="91440" bIns="45720" rtlCol="0" anchor="ctr"/>
          <a:lstStyle>
            <a:lvl1pPr algn="r">
              <a:defRPr sz="1400">
                <a:solidFill>
                  <a:schemeClr val="tx1">
                    <a:alpha val="70000"/>
                  </a:schemeClr>
                </a:solidFill>
              </a:defRPr>
            </a:lvl1pPr>
          </a:lstStyle>
          <a:p>
            <a:endParaRPr lang="en-US"/>
          </a:p>
        </p:txBody>
      </p:sp>
      <p:sp>
        <p:nvSpPr>
          <p:cNvPr id="5" name="Footer Placeholder 4"/>
          <p:cNvSpPr>
            <a:spLocks noGrp="1"/>
          </p:cNvSpPr>
          <p:nvPr>
            <p:ph type="ftr" sz="quarter" idx="3"/>
          </p:nvPr>
        </p:nvSpPr>
        <p:spPr>
          <a:xfrm>
            <a:off x="2133601" y="8314944"/>
            <a:ext cx="7868252" cy="426720"/>
          </a:xfrm>
          <a:prstGeom prst="rect">
            <a:avLst/>
          </a:prstGeom>
        </p:spPr>
        <p:txBody>
          <a:bodyPr vert="horz" lIns="91440" tIns="45720" rIns="91440" bIns="45720" rtlCol="0" anchor="ctr"/>
          <a:lstStyle>
            <a:lvl1pPr algn="l">
              <a:defRPr sz="14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4345229" y="8290560"/>
            <a:ext cx="487680" cy="487680"/>
          </a:xfrm>
          <a:prstGeom prst="ellipse">
            <a:avLst/>
          </a:prstGeom>
          <a:solidFill>
            <a:srgbClr val="1D1D1D">
              <a:alpha val="70000"/>
            </a:srgbClr>
          </a:solidFill>
        </p:spPr>
        <p:txBody>
          <a:bodyPr vert="horz" lIns="18288" tIns="45720" rIns="18288" bIns="45720" rtlCol="0" anchor="ctr">
            <a:noAutofit/>
          </a:bodyPr>
          <a:lstStyle>
            <a:lvl1pPr algn="ctr">
              <a:defRPr sz="1467" spc="0" baseline="0">
                <a:solidFill>
                  <a:srgbClr val="FFFFFF"/>
                </a:solidFill>
              </a:defRPr>
            </a:lvl1pPr>
          </a:lstStyle>
          <a:p>
            <a:fld id="{90B9D35F-C5A2-4116-A22D-29F26D04CD93}" type="slidenum">
              <a:rPr lang="en-US" smtClean="0"/>
              <a:t>‹#›</a:t>
            </a:fld>
            <a:endParaRPr lang="en-US"/>
          </a:p>
        </p:txBody>
      </p:sp>
    </p:spTree>
    <p:extLst>
      <p:ext uri="{BB962C8B-B14F-4D97-AF65-F5344CB8AC3E}">
        <p14:creationId xmlns:p14="http://schemas.microsoft.com/office/powerpoint/2010/main" val="297892448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sldNum="0" hdr="0" ftr="0" dt="0"/>
  <p:txStyles>
    <p:titleStyle>
      <a:lvl1pPr algn="ctr" defTabSz="1219170" rtl="0" eaLnBrk="1" latinLnBrk="0" hangingPunct="1">
        <a:lnSpc>
          <a:spcPct val="90000"/>
        </a:lnSpc>
        <a:spcBef>
          <a:spcPct val="0"/>
        </a:spcBef>
        <a:buNone/>
        <a:defRPr sz="3733" kern="1200" cap="all" spc="267" baseline="0">
          <a:solidFill>
            <a:schemeClr val="tx1">
              <a:lumMod val="85000"/>
              <a:lumOff val="15000"/>
            </a:schemeClr>
          </a:solidFill>
          <a:latin typeface="+mj-lt"/>
          <a:ea typeface="+mj-ea"/>
          <a:cs typeface="+mj-cs"/>
        </a:defRPr>
      </a:lvl1pPr>
    </p:titleStyle>
    <p:bodyStyle>
      <a:lvl1pPr marL="304792" indent="-304792" algn="l" defTabSz="1219170" rtl="0" eaLnBrk="1" latinLnBrk="0" hangingPunct="1">
        <a:lnSpc>
          <a:spcPct val="100000"/>
        </a:lnSpc>
        <a:spcBef>
          <a:spcPts val="1333"/>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09585"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a:solidFill>
            <a:schemeClr val="tx1">
              <a:lumMod val="85000"/>
              <a:lumOff val="15000"/>
            </a:schemeClr>
          </a:solidFill>
          <a:latin typeface="+mn-lt"/>
          <a:ea typeface="+mn-ea"/>
          <a:cs typeface="+mn-cs"/>
        </a:defRPr>
      </a:lvl2pPr>
      <a:lvl3pPr marL="914377"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a:solidFill>
            <a:schemeClr val="tx1">
              <a:lumMod val="85000"/>
              <a:lumOff val="15000"/>
            </a:schemeClr>
          </a:solidFill>
          <a:latin typeface="+mn-lt"/>
          <a:ea typeface="+mn-ea"/>
          <a:cs typeface="+mn-cs"/>
        </a:defRPr>
      </a:lvl3pPr>
      <a:lvl4pPr marL="1219170"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a:solidFill>
            <a:schemeClr val="tx1">
              <a:lumMod val="85000"/>
              <a:lumOff val="15000"/>
            </a:schemeClr>
          </a:solidFill>
          <a:latin typeface="+mn-lt"/>
          <a:ea typeface="+mn-ea"/>
          <a:cs typeface="+mn-cs"/>
        </a:defRPr>
      </a:lvl4pPr>
      <a:lvl5pPr marL="1523962"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a:solidFill>
            <a:schemeClr val="tx1">
              <a:lumMod val="85000"/>
              <a:lumOff val="15000"/>
            </a:schemeClr>
          </a:solidFill>
          <a:latin typeface="+mn-lt"/>
          <a:ea typeface="+mn-ea"/>
          <a:cs typeface="+mn-cs"/>
        </a:defRPr>
      </a:lvl5pPr>
      <a:lvl6pPr marL="1750440"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a:solidFill>
            <a:schemeClr val="tx1"/>
          </a:solidFill>
          <a:latin typeface="+mn-lt"/>
          <a:ea typeface="+mn-ea"/>
          <a:cs typeface="+mn-cs"/>
        </a:defRPr>
      </a:lvl6pPr>
      <a:lvl7pPr marL="1979035"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a:solidFill>
            <a:schemeClr val="tx1"/>
          </a:solidFill>
          <a:latin typeface="+mn-lt"/>
          <a:ea typeface="+mn-ea"/>
          <a:cs typeface="+mn-cs"/>
        </a:defRPr>
      </a:lvl7pPr>
      <a:lvl8pPr marL="2209745"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baseline="0">
          <a:solidFill>
            <a:schemeClr val="tx1"/>
          </a:solidFill>
          <a:latin typeface="+mn-lt"/>
          <a:ea typeface="+mn-ea"/>
          <a:cs typeface="+mn-cs"/>
        </a:defRPr>
      </a:lvl8pPr>
      <a:lvl9pPr marL="2510304" indent="-304792" algn="l" defTabSz="1219170" rtl="0" eaLnBrk="1" latinLnBrk="0" hangingPunct="1">
        <a:lnSpc>
          <a:spcPct val="100000"/>
        </a:lnSpc>
        <a:spcBef>
          <a:spcPts val="1333"/>
        </a:spcBef>
        <a:buClr>
          <a:schemeClr val="accent2"/>
        </a:buClr>
        <a:buFont typeface="Arial" panose="020B0604020202020204" pitchFamily="34" charset="0"/>
        <a:buChar char="•"/>
        <a:defRPr sz="2133"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3.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1.png"/><Relationship Id="rId7" Type="http://schemas.openxmlformats.org/officeDocument/2006/relationships/image" Target="../media/image54.sv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svg"/><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37.xml"/><Relationship Id="rId5" Type="http://schemas.openxmlformats.org/officeDocument/2006/relationships/image" Target="../media/image57.jp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1936"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2" name="Picture 31">
            <a:extLst>
              <a:ext uri="{FF2B5EF4-FFF2-40B4-BE49-F238E27FC236}">
                <a16:creationId xmlns:a16="http://schemas.microsoft.com/office/drawing/2014/main" id="{72C4E980-4D52-CB8C-7188-F43DB0FC2A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9"/>
          <a:stretch/>
        </p:blipFill>
        <p:spPr>
          <a:xfrm>
            <a:off x="7815" y="2345141"/>
            <a:ext cx="16302460" cy="143035"/>
          </a:xfrm>
          <a:prstGeom prst="rect">
            <a:avLst/>
          </a:prstGeom>
        </p:spPr>
      </p:pic>
      <p:sp>
        <p:nvSpPr>
          <p:cNvPr id="35" name="TextBox 34">
            <a:extLst>
              <a:ext uri="{FF2B5EF4-FFF2-40B4-BE49-F238E27FC236}">
                <a16:creationId xmlns:a16="http://schemas.microsoft.com/office/drawing/2014/main" id="{5ADAB126-D377-2001-2A1C-0F1629FF6EC0}"/>
              </a:ext>
            </a:extLst>
          </p:cNvPr>
          <p:cNvSpPr txBox="1"/>
          <p:nvPr/>
        </p:nvSpPr>
        <p:spPr>
          <a:xfrm>
            <a:off x="7213600" y="3212319"/>
            <a:ext cx="8838221" cy="2226122"/>
          </a:xfrm>
          <a:prstGeom prst="rect">
            <a:avLst/>
          </a:prstGeom>
          <a:noFill/>
        </p:spPr>
        <p:txBody>
          <a:bodyPr wrap="square" rtlCol="0">
            <a:spAutoFit/>
          </a:bodyPr>
          <a:lstStyle/>
          <a:p>
            <a:pPr defTabSz="1219170"/>
            <a:r>
              <a:rPr lang="en-US" sz="5333" b="1" dirty="0">
                <a:solidFill>
                  <a:srgbClr val="002060"/>
                </a:solidFill>
                <a:latin typeface="Arial" panose="020B0604020202020204" pitchFamily="34" charset="0"/>
                <a:cs typeface="Arial" panose="020B0604020202020204" pitchFamily="34" charset="0"/>
              </a:rPr>
              <a:t>San Carlos Downtown Streetscape Master Plan</a:t>
            </a:r>
          </a:p>
          <a:p>
            <a:pPr defTabSz="1219170"/>
            <a:r>
              <a:rPr lang="en-US" sz="3200" b="1" dirty="0">
                <a:solidFill>
                  <a:srgbClr val="002060"/>
                </a:solidFill>
                <a:latin typeface="Arial" panose="020B0604020202020204" pitchFamily="34" charset="0"/>
                <a:cs typeface="Arial" panose="020B0604020202020204" pitchFamily="34" charset="0"/>
              </a:rPr>
              <a:t>Agenda Item 11a</a:t>
            </a:r>
            <a:endParaRPr lang="en-US" sz="3200" b="1" dirty="0">
              <a:solidFill>
                <a:srgbClr val="4472C4">
                  <a:lumMod val="50000"/>
                </a:srgbClr>
              </a:solidFill>
              <a:latin typeface="Akzidenz-Grotesk Std Med" panose="02000603030000020004" pitchFamily="2" charset="0"/>
            </a:endParaRPr>
          </a:p>
        </p:txBody>
      </p:sp>
      <p:sp>
        <p:nvSpPr>
          <p:cNvPr id="37" name="TextBox 36">
            <a:extLst>
              <a:ext uri="{FF2B5EF4-FFF2-40B4-BE49-F238E27FC236}">
                <a16:creationId xmlns:a16="http://schemas.microsoft.com/office/drawing/2014/main" id="{1AAD8358-52A3-0BDE-D8E9-CAD0022CC6EF}"/>
              </a:ext>
            </a:extLst>
          </p:cNvPr>
          <p:cNvSpPr txBox="1"/>
          <p:nvPr/>
        </p:nvSpPr>
        <p:spPr>
          <a:xfrm>
            <a:off x="787412" y="6268121"/>
            <a:ext cx="14553516" cy="1077218"/>
          </a:xfrm>
          <a:prstGeom prst="rect">
            <a:avLst/>
          </a:prstGeom>
          <a:noFill/>
        </p:spPr>
        <p:txBody>
          <a:bodyPr wrap="square" rtlCol="0">
            <a:spAutoFit/>
          </a:bodyPr>
          <a:lstStyle/>
          <a:p>
            <a:pPr defTabSz="1219170"/>
            <a:r>
              <a:rPr lang="en-US" sz="3200" dirty="0">
                <a:solidFill>
                  <a:srgbClr val="002060"/>
                </a:solidFill>
                <a:latin typeface="Arial" panose="020B0604020202020204" pitchFamily="34" charset="0"/>
                <a:cs typeface="Arial" panose="020B0604020202020204" pitchFamily="34" charset="0"/>
              </a:rPr>
              <a:t>City Council</a:t>
            </a:r>
          </a:p>
          <a:p>
            <a:pPr defTabSz="1219170"/>
            <a:r>
              <a:rPr lang="en-US" sz="3200" dirty="0">
                <a:solidFill>
                  <a:srgbClr val="002060"/>
                </a:solidFill>
                <a:latin typeface="Arial" panose="020B0604020202020204" pitchFamily="34" charset="0"/>
                <a:cs typeface="Arial" panose="020B0604020202020204" pitchFamily="34" charset="0"/>
              </a:rPr>
              <a:t>April 28, 2025</a:t>
            </a:r>
          </a:p>
        </p:txBody>
      </p:sp>
      <p:pic>
        <p:nvPicPr>
          <p:cNvPr id="39" name="Picture 38">
            <a:extLst>
              <a:ext uri="{FF2B5EF4-FFF2-40B4-BE49-F238E27FC236}">
                <a16:creationId xmlns:a16="http://schemas.microsoft.com/office/drawing/2014/main" id="{399B8379-03F9-9F89-772A-FFF071EF64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1"/>
          <a:stretch/>
        </p:blipFill>
        <p:spPr>
          <a:xfrm>
            <a:off x="1" y="5818999"/>
            <a:ext cx="16302460" cy="143035"/>
          </a:xfrm>
          <a:prstGeom prst="rect">
            <a:avLst/>
          </a:prstGeom>
        </p:spPr>
      </p:pic>
      <p:pic>
        <p:nvPicPr>
          <p:cNvPr id="3" name="Picture 2" descr="Logo&#10;&#10;AI-generated content may be incorrect.">
            <a:extLst>
              <a:ext uri="{FF2B5EF4-FFF2-40B4-BE49-F238E27FC236}">
                <a16:creationId xmlns:a16="http://schemas.microsoft.com/office/drawing/2014/main" id="{EBC235BA-BF19-7AB0-415D-33E73945F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1367" y="6712019"/>
            <a:ext cx="1617221" cy="1477000"/>
          </a:xfrm>
          <a:prstGeom prst="rect">
            <a:avLst/>
          </a:prstGeom>
        </p:spPr>
      </p:pic>
      <p:pic>
        <p:nvPicPr>
          <p:cNvPr id="5" name="Picture 4" descr="Logo&#10;&#10;AI-generated content may be incorrect.">
            <a:extLst>
              <a:ext uri="{FF2B5EF4-FFF2-40B4-BE49-F238E27FC236}">
                <a16:creationId xmlns:a16="http://schemas.microsoft.com/office/drawing/2014/main" id="{ACC819FC-E754-1741-6339-FFCD2C7981D4}"/>
              </a:ext>
            </a:extLst>
          </p:cNvPr>
          <p:cNvPicPr>
            <a:picLocks noChangeAspect="1"/>
          </p:cNvPicPr>
          <p:nvPr/>
        </p:nvPicPr>
        <p:blipFill>
          <a:blip r:embed="rId5">
            <a:extLst>
              <a:ext uri="{28A0092B-C50C-407E-A947-70E740481C1C}">
                <a14:useLocalDpi xmlns:a14="http://schemas.microsoft.com/office/drawing/2010/main" val="0"/>
              </a:ext>
            </a:extLst>
          </a:blip>
          <a:srcRect b="18084"/>
          <a:stretch/>
        </p:blipFill>
        <p:spPr>
          <a:xfrm>
            <a:off x="777252" y="3228849"/>
            <a:ext cx="6001088" cy="1759572"/>
          </a:xfrm>
          <a:prstGeom prst="rect">
            <a:avLst/>
          </a:prstGeom>
        </p:spPr>
      </p:pic>
    </p:spTree>
    <p:extLst>
      <p:ext uri="{BB962C8B-B14F-4D97-AF65-F5344CB8AC3E}">
        <p14:creationId xmlns:p14="http://schemas.microsoft.com/office/powerpoint/2010/main" val="107075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8513-FE23-D2BD-4829-07CCA3CB4FA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A57F6CF-E890-1D01-D08A-4F88D1EC09ED}"/>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16C92AA-8CD1-769D-6972-3EF38BDE6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81DF6BBD-8ACA-4AA2-D7CD-488EFEBEF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99350DA1-EAC2-5AD6-EB62-5EA260811965}"/>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F455094-6627-8916-F42E-40F23010EB63}"/>
              </a:ext>
            </a:extLst>
          </p:cNvPr>
          <p:cNvSpPr txBox="1"/>
          <p:nvPr/>
        </p:nvSpPr>
        <p:spPr>
          <a:xfrm>
            <a:off x="1041400" y="3645687"/>
            <a:ext cx="12801600" cy="748988"/>
          </a:xfrm>
          <a:prstGeom prst="rect">
            <a:avLst/>
          </a:prstGeom>
          <a:noFill/>
        </p:spPr>
        <p:txBody>
          <a:bodyPr wrap="square" rtlCol="0">
            <a:spAutoFit/>
          </a:bodyPr>
          <a:lstStyle/>
          <a:p>
            <a:pPr marL="1219169" marR="0" lvl="2" indent="0" algn="ctr" defTabSz="1219170" rtl="0" eaLnBrk="1" fontAlgn="auto" latinLnBrk="0" hangingPunct="1">
              <a:lnSpc>
                <a:spcPct val="100000"/>
              </a:lnSpc>
              <a:spcBef>
                <a:spcPts val="133"/>
              </a:spcBef>
              <a:spcAft>
                <a:spcPts val="133"/>
              </a:spcAft>
              <a:buClrTx/>
              <a:buSzTx/>
              <a:buFontTx/>
              <a:buNone/>
              <a:tabLst/>
              <a:defRPr/>
            </a:pPr>
            <a:r>
              <a:rPr lang="en-US" sz="4267" b="1" dirty="0">
                <a:solidFill>
                  <a:prstClr val="white"/>
                </a:solidFill>
                <a:latin typeface="Arial" panose="020B0604020202020204" pitchFamily="34" charset="0"/>
                <a:cs typeface="Arial" panose="020B0604020202020204" pitchFamily="34" charset="0"/>
              </a:rPr>
              <a:t>CIVIC ENGAGEMENT</a:t>
            </a:r>
            <a:endParaRPr kumimoji="0" lang="en-US" sz="4267" b="1"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spTree>
    <p:extLst>
      <p:ext uri="{BB962C8B-B14F-4D97-AF65-F5344CB8AC3E}">
        <p14:creationId xmlns:p14="http://schemas.microsoft.com/office/powerpoint/2010/main" val="2157922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185A6-8EA3-2910-79CC-F85A70581D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9402350-2EB8-468A-3CDB-97F254028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AF0D5BD7-0C40-04A6-ECB2-FC79DB1E6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64579113-AB50-659B-4C1A-6FC66902EA82}"/>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53AF5EF-3710-8EBA-73EF-69DF5AC9ECB4}"/>
              </a:ext>
            </a:extLst>
          </p:cNvPr>
          <p:cNvSpPr txBox="1"/>
          <p:nvPr/>
        </p:nvSpPr>
        <p:spPr>
          <a:xfrm>
            <a:off x="0" y="793049"/>
            <a:ext cx="16619621" cy="913007"/>
          </a:xfrm>
          <a:prstGeom prst="rect">
            <a:avLst/>
          </a:prstGeom>
          <a:noFill/>
        </p:spPr>
        <p:txBody>
          <a:bodyPr wrap="square">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5333" b="1" dirty="0">
                <a:solidFill>
                  <a:srgbClr val="002060"/>
                </a:solidFill>
                <a:latin typeface="Arial" panose="020B0604020202020204" pitchFamily="34" charset="0"/>
                <a:cs typeface="Arial" panose="020B0604020202020204" pitchFamily="34" charset="0"/>
              </a:rPr>
              <a:t>Downtown Advisory Committee (DTAC)</a:t>
            </a:r>
            <a:endParaRPr kumimoji="0" lang="en-US" sz="5333"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A83C885-4EB7-C5C1-3C54-C7A035261007}"/>
              </a:ext>
            </a:extLst>
          </p:cNvPr>
          <p:cNvPicPr>
            <a:picLocks noChangeAspect="1"/>
          </p:cNvPicPr>
          <p:nvPr/>
        </p:nvPicPr>
        <p:blipFill>
          <a:blip r:embed="rId4"/>
          <a:stretch>
            <a:fillRect/>
          </a:stretch>
        </p:blipFill>
        <p:spPr>
          <a:xfrm>
            <a:off x="4145779" y="1826441"/>
            <a:ext cx="11317242" cy="3048002"/>
          </a:xfrm>
          <a:prstGeom prst="rect">
            <a:avLst/>
          </a:prstGeom>
        </p:spPr>
      </p:pic>
      <p:pic>
        <p:nvPicPr>
          <p:cNvPr id="14" name="Picture 13">
            <a:extLst>
              <a:ext uri="{FF2B5EF4-FFF2-40B4-BE49-F238E27FC236}">
                <a16:creationId xmlns:a16="http://schemas.microsoft.com/office/drawing/2014/main" id="{34A4B25D-AB62-47AF-109C-222900A56F7C}"/>
              </a:ext>
            </a:extLst>
          </p:cNvPr>
          <p:cNvPicPr>
            <a:picLocks noChangeAspect="1"/>
          </p:cNvPicPr>
          <p:nvPr/>
        </p:nvPicPr>
        <p:blipFill>
          <a:blip r:embed="rId5"/>
          <a:stretch>
            <a:fillRect/>
          </a:stretch>
        </p:blipFill>
        <p:spPr>
          <a:xfrm>
            <a:off x="9804400" y="5149176"/>
            <a:ext cx="5566164" cy="3070000"/>
          </a:xfrm>
          <a:prstGeom prst="rect">
            <a:avLst/>
          </a:prstGeom>
        </p:spPr>
      </p:pic>
      <p:pic>
        <p:nvPicPr>
          <p:cNvPr id="16" name="Picture 15">
            <a:extLst>
              <a:ext uri="{FF2B5EF4-FFF2-40B4-BE49-F238E27FC236}">
                <a16:creationId xmlns:a16="http://schemas.microsoft.com/office/drawing/2014/main" id="{AEA50490-8A28-8BD9-8A06-FF8BB55F5079}"/>
              </a:ext>
            </a:extLst>
          </p:cNvPr>
          <p:cNvPicPr>
            <a:picLocks noChangeAspect="1"/>
          </p:cNvPicPr>
          <p:nvPr/>
        </p:nvPicPr>
        <p:blipFill>
          <a:blip r:embed="rId6"/>
          <a:stretch>
            <a:fillRect/>
          </a:stretch>
        </p:blipFill>
        <p:spPr>
          <a:xfrm>
            <a:off x="4145779" y="5149176"/>
            <a:ext cx="5542380" cy="3043424"/>
          </a:xfrm>
          <a:prstGeom prst="rect">
            <a:avLst/>
          </a:prstGeom>
        </p:spPr>
      </p:pic>
      <p:sp>
        <p:nvSpPr>
          <p:cNvPr id="17" name="TextBox 16">
            <a:extLst>
              <a:ext uri="{FF2B5EF4-FFF2-40B4-BE49-F238E27FC236}">
                <a16:creationId xmlns:a16="http://schemas.microsoft.com/office/drawing/2014/main" id="{13BAB5BC-8661-3B4B-1719-DB764EE53F26}"/>
              </a:ext>
            </a:extLst>
          </p:cNvPr>
          <p:cNvSpPr txBox="1"/>
          <p:nvPr/>
        </p:nvSpPr>
        <p:spPr>
          <a:xfrm>
            <a:off x="600274" y="2517469"/>
            <a:ext cx="3525021" cy="3785652"/>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002060"/>
                </a:solidFill>
              </a:rPr>
              <a:t>7 mtgs</a:t>
            </a:r>
          </a:p>
          <a:p>
            <a:pPr marL="342900" indent="-342900">
              <a:buFont typeface="Arial" panose="020B0604020202020204" pitchFamily="34" charset="0"/>
              <a:buChar char="•"/>
            </a:pPr>
            <a:r>
              <a:rPr lang="en-US" sz="2400" b="1" dirty="0">
                <a:solidFill>
                  <a:srgbClr val="002060"/>
                </a:solidFill>
              </a:rPr>
              <a:t>1 All-Commissions mtg</a:t>
            </a:r>
          </a:p>
          <a:p>
            <a:endParaRPr lang="en-US" sz="2400" b="1" dirty="0">
              <a:solidFill>
                <a:srgbClr val="002060"/>
              </a:solidFill>
            </a:endParaRPr>
          </a:p>
          <a:p>
            <a:r>
              <a:rPr lang="en-US" sz="2400" b="1" dirty="0">
                <a:solidFill>
                  <a:srgbClr val="002060"/>
                </a:solidFill>
              </a:rPr>
              <a:t>Endorsed street designs on March 19, 2024</a:t>
            </a:r>
          </a:p>
          <a:p>
            <a:endParaRPr lang="en-US" sz="2400" b="1" dirty="0">
              <a:solidFill>
                <a:srgbClr val="002060"/>
              </a:solidFill>
            </a:endParaRPr>
          </a:p>
          <a:p>
            <a:r>
              <a:rPr lang="en-US" sz="2400" b="1" dirty="0">
                <a:solidFill>
                  <a:srgbClr val="002060"/>
                </a:solidFill>
              </a:rPr>
              <a:t>Revisited final designs on September 3, 2024 prior to City Council endorsement.</a:t>
            </a:r>
          </a:p>
        </p:txBody>
      </p:sp>
    </p:spTree>
    <p:extLst>
      <p:ext uri="{BB962C8B-B14F-4D97-AF65-F5344CB8AC3E}">
        <p14:creationId xmlns:p14="http://schemas.microsoft.com/office/powerpoint/2010/main" val="68317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CBE99-A89E-5851-60F3-9F2F5507ACC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8AAA01E-31EC-8AA1-9786-2A6070EAF0AC}"/>
              </a:ext>
            </a:extLst>
          </p:cNvPr>
          <p:cNvSpPr txBox="1"/>
          <p:nvPr/>
        </p:nvSpPr>
        <p:spPr>
          <a:xfrm>
            <a:off x="805685" y="1812774"/>
            <a:ext cx="9130631" cy="6217087"/>
          </a:xfrm>
          <a:prstGeom prst="rect">
            <a:avLst/>
          </a:prstGeom>
          <a:noFill/>
        </p:spPr>
        <p:txBody>
          <a:bodyPr wrap="square" lIns="121920" tIns="60960" rIns="121920" bIns="60960" anchor="t">
            <a:spAutoFit/>
          </a:bodyPr>
          <a:lstStyle/>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Stakeholders Focus Group Interviews: August 2022</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Survey 1: August 2022 – January 2023</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Workshop: August 2022</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Workshop: February 2023</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Coffee and Comments Open House: March 2023</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Survey 2: March 2023 – April 2023</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Project Updates to PTC and CC: April 17 and 24, 2023</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Downtown Business Stakeholder Meeting: May 2023</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Ideation Workshops: December 2023</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Survey 3: December 2023 – January 2024</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EDAC Meeting: January 2024</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PRCC Meeting: February 2024</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YAC: March 2024</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PTC and CC: May, June 2024 (DTAC-endorsed street designs)</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Downtown Business Stakeholder Meeting: August 2024</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All Commissions Joint Meeting: September 2024</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Survey 4: August 2024</a:t>
            </a:r>
          </a:p>
          <a:p>
            <a:pPr marL="342900" marR="0" lvl="0" indent="-342900" algn="just">
              <a:buFont typeface="Arial" panose="020B0604020202020204" pitchFamily="34" charset="0"/>
              <a:buChar char="•"/>
            </a:pPr>
            <a:r>
              <a:rPr lang="en-US" sz="2200" dirty="0">
                <a:solidFill>
                  <a:srgbClr val="002060"/>
                </a:solidFill>
                <a:effectLst/>
                <a:latin typeface="Arial" panose="020B0604020202020204" pitchFamily="34" charset="0"/>
                <a:ea typeface="Times New Roman" panose="02020603050405020304" pitchFamily="18" charset="0"/>
              </a:rPr>
              <a:t>CC Endorsement: September 2024</a:t>
            </a:r>
          </a:p>
        </p:txBody>
      </p:sp>
      <p:pic>
        <p:nvPicPr>
          <p:cNvPr id="2" name="Picture 1">
            <a:extLst>
              <a:ext uri="{FF2B5EF4-FFF2-40B4-BE49-F238E27FC236}">
                <a16:creationId xmlns:a16="http://schemas.microsoft.com/office/drawing/2014/main" id="{6EFB290A-40F7-FFD5-50A7-F663288D0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FEBF0E88-3A96-14E5-DFD0-BEC40AD09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09A749C5-8BCB-CF71-AEBB-9D07B6B36000}"/>
              </a:ext>
            </a:extLst>
          </p:cNvPr>
          <p:cNvSpPr>
            <a:spLocks noGrp="1"/>
          </p:cNvSpPr>
          <p:nvPr>
            <p:ph type="sldNum" sz="quarter" idx="12"/>
          </p:nvPr>
        </p:nvSpPr>
        <p:spPr/>
        <p:txBody>
          <a:bodyPr/>
          <a:lstStyle/>
          <a:p>
            <a:pPr defTabSz="1219170"/>
            <a:fld id="{9E7CD5DC-148F-40DF-B92C-3A6F095E425F}" type="slidenum">
              <a:rPr lang="en-US">
                <a:solidFill>
                  <a:prstClr val="black">
                    <a:tint val="75000"/>
                  </a:prstClr>
                </a:solidFill>
                <a:latin typeface="Calibri" panose="020F0502020204030204"/>
              </a:rPr>
              <a:pPr defTabSz="1219170"/>
              <a:t>12</a:t>
            </a:fld>
            <a:endParaRPr lang="en-US">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87ACD729-67C8-ACFE-EAEB-168F91793DF7}"/>
              </a:ext>
            </a:extLst>
          </p:cNvPr>
          <p:cNvSpPr txBox="1"/>
          <p:nvPr/>
        </p:nvSpPr>
        <p:spPr>
          <a:xfrm>
            <a:off x="0" y="793049"/>
            <a:ext cx="16619621" cy="913007"/>
          </a:xfrm>
          <a:prstGeom prst="rect">
            <a:avLst/>
          </a:prstGeom>
          <a:noFill/>
        </p:spPr>
        <p:txBody>
          <a:bodyPr wrap="square">
            <a:spAutoFit/>
          </a:bodyPr>
          <a:lstStyle/>
          <a:p>
            <a:pPr defTabSz="1219170">
              <a:spcBef>
                <a:spcPts val="133"/>
              </a:spcBef>
              <a:spcAft>
                <a:spcPts val="133"/>
              </a:spcAft>
            </a:pPr>
            <a:r>
              <a:rPr lang="en-US" sz="5333" dirty="0">
                <a:solidFill>
                  <a:prstClr val="black"/>
                </a:solidFill>
                <a:latin typeface="Arial" panose="020B0604020202020204" pitchFamily="34" charset="0"/>
                <a:cs typeface="Arial" panose="020B0604020202020204" pitchFamily="34" charset="0"/>
              </a:rPr>
              <a:t>	</a:t>
            </a:r>
            <a:r>
              <a:rPr lang="en-US" sz="5333" b="1" dirty="0">
                <a:solidFill>
                  <a:srgbClr val="002060"/>
                </a:solidFill>
                <a:latin typeface="Arial" panose="020B0604020202020204" pitchFamily="34" charset="0"/>
                <a:cs typeface="Arial" panose="020B0604020202020204" pitchFamily="34" charset="0"/>
              </a:rPr>
              <a:t>Community Engagement</a:t>
            </a:r>
          </a:p>
        </p:txBody>
      </p:sp>
      <p:pic>
        <p:nvPicPr>
          <p:cNvPr id="6" name="Picture 5">
            <a:extLst>
              <a:ext uri="{FF2B5EF4-FFF2-40B4-BE49-F238E27FC236}">
                <a16:creationId xmlns:a16="http://schemas.microsoft.com/office/drawing/2014/main" id="{FDD6C2B2-FFE2-ED9C-AF1D-57B985DCD9A0}"/>
              </a:ext>
            </a:extLst>
          </p:cNvPr>
          <p:cNvPicPr>
            <a:picLocks noChangeAspect="1"/>
          </p:cNvPicPr>
          <p:nvPr/>
        </p:nvPicPr>
        <p:blipFill>
          <a:blip r:embed="rId4"/>
          <a:stretch>
            <a:fillRect/>
          </a:stretch>
        </p:blipFill>
        <p:spPr>
          <a:xfrm>
            <a:off x="9956800" y="4737910"/>
            <a:ext cx="3657600" cy="3415490"/>
          </a:xfrm>
          <a:prstGeom prst="rect">
            <a:avLst/>
          </a:prstGeom>
        </p:spPr>
      </p:pic>
      <p:pic>
        <p:nvPicPr>
          <p:cNvPr id="13" name="Picture 12">
            <a:extLst>
              <a:ext uri="{FF2B5EF4-FFF2-40B4-BE49-F238E27FC236}">
                <a16:creationId xmlns:a16="http://schemas.microsoft.com/office/drawing/2014/main" id="{1CAECFBC-C55B-E4C5-8995-7DA6CB8A49E2}"/>
              </a:ext>
            </a:extLst>
          </p:cNvPr>
          <p:cNvPicPr>
            <a:picLocks noChangeAspect="1"/>
          </p:cNvPicPr>
          <p:nvPr/>
        </p:nvPicPr>
        <p:blipFill>
          <a:blip r:embed="rId5"/>
          <a:stretch>
            <a:fillRect/>
          </a:stretch>
        </p:blipFill>
        <p:spPr>
          <a:xfrm>
            <a:off x="8432800" y="1872958"/>
            <a:ext cx="6608764" cy="2546642"/>
          </a:xfrm>
          <a:prstGeom prst="rect">
            <a:avLst/>
          </a:prstGeom>
        </p:spPr>
      </p:pic>
    </p:spTree>
    <p:extLst>
      <p:ext uri="{BB962C8B-B14F-4D97-AF65-F5344CB8AC3E}">
        <p14:creationId xmlns:p14="http://schemas.microsoft.com/office/powerpoint/2010/main" val="26219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F7944-5783-95FA-C6B8-AE4F676B39B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6DA2087-B164-B0D3-C40F-EAE55DC77607}"/>
              </a:ext>
            </a:extLst>
          </p:cNvPr>
          <p:cNvSpPr/>
          <p:nvPr/>
        </p:nvSpPr>
        <p:spPr>
          <a:xfrm>
            <a:off x="-4" y="34558"/>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7727A9A-EFF1-A28A-4C48-421907B8711B}"/>
              </a:ext>
            </a:extLst>
          </p:cNvPr>
          <p:cNvSpPr txBox="1"/>
          <p:nvPr/>
        </p:nvSpPr>
        <p:spPr>
          <a:xfrm>
            <a:off x="736600" y="745953"/>
            <a:ext cx="146304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rPr>
              <a:t>City Council Endorsement, Sept 23, 2024: </a:t>
            </a:r>
          </a:p>
        </p:txBody>
      </p:sp>
      <p:pic>
        <p:nvPicPr>
          <p:cNvPr id="2" name="Picture 1">
            <a:extLst>
              <a:ext uri="{FF2B5EF4-FFF2-40B4-BE49-F238E27FC236}">
                <a16:creationId xmlns:a16="http://schemas.microsoft.com/office/drawing/2014/main" id="{DA6961CD-E9C1-9FF1-8880-0F229F2C9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B3DA93C2-D657-208E-17E0-0A3B6081A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089D1572-3028-276E-CA23-2D80422B0589}"/>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BDBC4E-525E-0486-CBE1-6D730B506144}"/>
              </a:ext>
            </a:extLst>
          </p:cNvPr>
          <p:cNvSpPr txBox="1"/>
          <p:nvPr/>
        </p:nvSpPr>
        <p:spPr>
          <a:xfrm>
            <a:off x="1041400" y="2341825"/>
            <a:ext cx="6705600" cy="5398914"/>
          </a:xfrm>
          <a:prstGeom prst="rect">
            <a:avLst/>
          </a:prstGeom>
          <a:noFill/>
        </p:spPr>
        <p:txBody>
          <a:bodyPr wrap="square" rtlCol="0">
            <a:spAutoFit/>
          </a:bodyPr>
          <a:lstStyle/>
          <a:p>
            <a:pPr marL="0" marR="0"/>
            <a:r>
              <a:rPr lang="en-US" sz="2800" dirty="0">
                <a:solidFill>
                  <a:schemeClr val="bg1"/>
                </a:solidFill>
                <a:effectLst/>
                <a:latin typeface="Arial" panose="020B0604020202020204" pitchFamily="34" charset="0"/>
                <a:ea typeface="Times New Roman" panose="02020603050405020304" pitchFamily="18" charset="0"/>
              </a:rPr>
              <a:t>On September 23, 2024, a major milestone was reached when the City Council received the findings from the traffic and parking technical studies alongside the refined street designs and adopted </a:t>
            </a:r>
            <a:r>
              <a:rPr lang="en-US" sz="2800" b="1" dirty="0">
                <a:solidFill>
                  <a:srgbClr val="FFCC66"/>
                </a:solidFill>
                <a:effectLst/>
                <a:latin typeface="Arial" panose="020B0604020202020204" pitchFamily="34" charset="0"/>
                <a:ea typeface="Times New Roman" panose="02020603050405020304" pitchFamily="18" charset="0"/>
              </a:rPr>
              <a:t>Resolution No. 2024-111 officially endorsing the new street designs for downtown</a:t>
            </a:r>
            <a:r>
              <a:rPr lang="en-US" sz="2800" dirty="0">
                <a:solidFill>
                  <a:schemeClr val="bg1"/>
                </a:solidFill>
                <a:effectLst/>
                <a:latin typeface="Arial" panose="020B0604020202020204" pitchFamily="34" charset="0"/>
                <a:ea typeface="Times New Roman" panose="02020603050405020304" pitchFamily="18" charset="0"/>
              </a:rPr>
              <a:t>. These City Council endorsed street designs became the foundation to prepare the final Downtown Streetscape Master Plan.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E28616B6-9AFD-CAEF-80FB-6C56FCCA627D}"/>
              </a:ext>
            </a:extLst>
          </p:cNvPr>
          <p:cNvPicPr>
            <a:picLocks noChangeAspect="1"/>
          </p:cNvPicPr>
          <p:nvPr/>
        </p:nvPicPr>
        <p:blipFill>
          <a:blip r:embed="rId4"/>
          <a:stretch>
            <a:fillRect/>
          </a:stretch>
        </p:blipFill>
        <p:spPr>
          <a:xfrm rot="538308">
            <a:off x="8708165" y="1897719"/>
            <a:ext cx="4965642" cy="5875538"/>
          </a:xfrm>
          <a:prstGeom prst="rect">
            <a:avLst/>
          </a:prstGeom>
        </p:spPr>
      </p:pic>
    </p:spTree>
    <p:extLst>
      <p:ext uri="{BB962C8B-B14F-4D97-AF65-F5344CB8AC3E}">
        <p14:creationId xmlns:p14="http://schemas.microsoft.com/office/powerpoint/2010/main" val="38898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BCF20-5D98-26E5-A1B6-DDC3398709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8BFC65-74CA-F0CC-9D35-8D4F1A563ADE}"/>
              </a:ext>
            </a:extLst>
          </p:cNvPr>
          <p:cNvSpPr/>
          <p:nvPr/>
        </p:nvSpPr>
        <p:spPr>
          <a:xfrm>
            <a:off x="-4" y="34558"/>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D6A43DB-3209-ED13-0B85-0CA10CCFC12A}"/>
              </a:ext>
            </a:extLst>
          </p:cNvPr>
          <p:cNvSpPr txBox="1"/>
          <p:nvPr/>
        </p:nvSpPr>
        <p:spPr>
          <a:xfrm>
            <a:off x="736600" y="745953"/>
            <a:ext cx="14706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rPr>
              <a:t>City Council Comments, Sept. 23, 2024: </a:t>
            </a:r>
          </a:p>
        </p:txBody>
      </p:sp>
      <p:pic>
        <p:nvPicPr>
          <p:cNvPr id="2" name="Picture 1">
            <a:extLst>
              <a:ext uri="{FF2B5EF4-FFF2-40B4-BE49-F238E27FC236}">
                <a16:creationId xmlns:a16="http://schemas.microsoft.com/office/drawing/2014/main" id="{3BB89385-F2F1-4AE5-4AED-F61F3D539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2456DA0F-21F5-6F8B-B7A4-93F286B33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6A0D6513-8E9E-37F9-7EF7-FEB902E09903}"/>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500F877-B1B0-E53E-1379-F6D71CB0202B}"/>
              </a:ext>
            </a:extLst>
          </p:cNvPr>
          <p:cNvSpPr txBox="1"/>
          <p:nvPr/>
        </p:nvSpPr>
        <p:spPr>
          <a:xfrm>
            <a:off x="-482600" y="1706803"/>
            <a:ext cx="8839202" cy="7330212"/>
          </a:xfrm>
          <a:prstGeom prst="rect">
            <a:avLst/>
          </a:prstGeom>
          <a:noFill/>
        </p:spPr>
        <p:txBody>
          <a:bodyPr wrap="square" rtlCol="0">
            <a:spAutoFit/>
          </a:bodyPr>
          <a:lstStyle/>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Outdoor dining width</a:t>
            </a:r>
            <a:endParaRPr lang="en-US" sz="3200" dirty="0">
              <a:solidFill>
                <a:schemeClr val="bg1"/>
              </a:solidFill>
              <a:latin typeface="Arial" panose="020B0604020202020204" pitchFamily="34" charset="0"/>
              <a:cs typeface="Arial" panose="020B0604020202020204" pitchFamily="34" charset="0"/>
            </a:endParaRP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Project timeline and co</a:t>
            </a:r>
            <a:r>
              <a:rPr lang="en-US" sz="3200" dirty="0" err="1">
                <a:solidFill>
                  <a:schemeClr val="bg1"/>
                </a:solidFill>
                <a:latin typeface="Arial" panose="020B0604020202020204" pitchFamily="34" charset="0"/>
                <a:cs typeface="Arial" panose="020B0604020202020204" pitchFamily="34" charset="0"/>
              </a:rPr>
              <a:t>sts</a:t>
            </a:r>
            <a:endParaRPr lang="en-US" sz="3200" dirty="0">
              <a:solidFill>
                <a:schemeClr val="bg1"/>
              </a:solidFill>
              <a:latin typeface="Arial" panose="020B0604020202020204" pitchFamily="34" charset="0"/>
              <a:cs typeface="Arial" panose="020B0604020202020204" pitchFamily="34" charset="0"/>
            </a:endParaRP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 charging station 600, 800 Laurel</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Support to remove San Carlos Ave median to achieve goals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Brittan Ave reconfiguration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Process for El Camino Real</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Holly St/El Camino Real </a:t>
            </a:r>
            <a:r>
              <a:rPr lang="en-US" sz="3200" dirty="0">
                <a:solidFill>
                  <a:schemeClr val="bg1"/>
                </a:solidFill>
                <a:latin typeface="Arial" panose="020B0604020202020204" pitchFamily="34" charset="0"/>
                <a:cs typeface="Arial" panose="020B0604020202020204" pitchFamily="34" charset="0"/>
              </a:rPr>
              <a:t>traffic flow</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Accommodation for Hometown Days </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Play structure in Harrin</a:t>
            </a:r>
            <a:r>
              <a:rPr lang="en-US" sz="3200" dirty="0" err="1">
                <a:solidFill>
                  <a:schemeClr val="bg1"/>
                </a:solidFill>
                <a:latin typeface="Arial" panose="020B0604020202020204" pitchFamily="34" charset="0"/>
                <a:cs typeface="Arial" panose="020B0604020202020204" pitchFamily="34" charset="0"/>
              </a:rPr>
              <a:t>gton</a:t>
            </a:r>
            <a:r>
              <a:rPr lang="en-US" sz="3200" dirty="0">
                <a:solidFill>
                  <a:schemeClr val="bg1"/>
                </a:solidFill>
                <a:latin typeface="Arial" panose="020B0604020202020204" pitchFamily="34" charset="0"/>
                <a:cs typeface="Arial" panose="020B0604020202020204" pitchFamily="34" charset="0"/>
              </a:rPr>
              <a:t> Park</a:t>
            </a:r>
          </a:p>
          <a:p>
            <a:pPr marL="1828754" lvl="2" indent="-609585" defTabSz="1219170">
              <a:spcBef>
                <a:spcPts val="133"/>
              </a:spcBef>
              <a:spcAft>
                <a:spcPts val="133"/>
              </a:spcAft>
              <a:buFont typeface="Wingdings" panose="05000000000000000000" pitchFamily="2" charset="2"/>
              <a:buChar char="§"/>
              <a:defRPr/>
            </a:pPr>
            <a:r>
              <a:rPr lang="en-US" sz="3200" dirty="0">
                <a:solidFill>
                  <a:schemeClr val="bg1"/>
                </a:solidFill>
                <a:latin typeface="Arial" panose="020B0604020202020204" pitchFamily="34" charset="0"/>
                <a:cs typeface="Arial" panose="020B0604020202020204" pitchFamily="34" charset="0"/>
              </a:rPr>
              <a:t>No food trucks/no containers, 600 block plaza</a:t>
            </a:r>
          </a:p>
          <a:p>
            <a:pPr marL="1219169" marR="0" lvl="2" algn="l" defTabSz="1219170" rtl="0" eaLnBrk="1" fontAlgn="auto" latinLnBrk="0" hangingPunct="1">
              <a:lnSpc>
                <a:spcPct val="100000"/>
              </a:lnSpc>
              <a:spcBef>
                <a:spcPts val="133"/>
              </a:spcBef>
              <a:spcAft>
                <a:spcPts val="133"/>
              </a:spcAft>
              <a:buClrTx/>
              <a:buSzTx/>
              <a:tabLst/>
              <a:defRPr/>
            </a:pP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35C095A-14E9-8DB5-8908-61C7A69A1093}"/>
              </a:ext>
            </a:extLst>
          </p:cNvPr>
          <p:cNvSpPr txBox="1"/>
          <p:nvPr/>
        </p:nvSpPr>
        <p:spPr>
          <a:xfrm>
            <a:off x="6908800" y="1643232"/>
            <a:ext cx="8839202" cy="7304564"/>
          </a:xfrm>
          <a:prstGeom prst="rect">
            <a:avLst/>
          </a:prstGeom>
          <a:noFill/>
        </p:spPr>
        <p:txBody>
          <a:bodyPr wrap="square" rtlCol="0">
            <a:spAutoFit/>
          </a:bodyPr>
          <a:lstStyle/>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Plaza flexibility for season activities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Brittan Ave 10 ft. lane too narrow for bus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Traffic on San Carlos Ave</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Buffered bike lanes on Arroyo</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Connected and safe bicycle network, including San Carlos Ave to Caltrain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Parking enforcement</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Loading zone / pick-up drop off</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Bicycle lanes NB El Camino Real at Holly and Brittan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schemeClr val="bg1"/>
                </a:solidFill>
                <a:latin typeface="Arial" panose="020B0604020202020204" pitchFamily="34" charset="0"/>
                <a:cs typeface="Arial" panose="020B0604020202020204" pitchFamily="34" charset="0"/>
              </a:rPr>
              <a:t>CSO stationed in downtown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061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D18A8-7E4C-5A5B-C9D9-EF7B3E175D4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03B37DE-94B3-B6CA-3C1A-602135768739}"/>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95589BE-A5CF-425C-4666-B20BF7E7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8D67E5A5-E6A8-D43F-DB01-9D6A800A3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7F4E5BF9-0337-1908-90D5-0B0C3CD65CC6}"/>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2A390C-CC26-7C10-E456-D969E5DEA6ED}"/>
              </a:ext>
            </a:extLst>
          </p:cNvPr>
          <p:cNvSpPr txBox="1"/>
          <p:nvPr/>
        </p:nvSpPr>
        <p:spPr>
          <a:xfrm>
            <a:off x="1041400" y="3645687"/>
            <a:ext cx="12801600" cy="1431289"/>
          </a:xfrm>
          <a:prstGeom prst="rect">
            <a:avLst/>
          </a:prstGeom>
          <a:noFill/>
        </p:spPr>
        <p:txBody>
          <a:bodyPr wrap="square" rtlCol="0">
            <a:spAutoFit/>
          </a:bodyPr>
          <a:lstStyle/>
          <a:p>
            <a:pPr marL="1219169" marR="0" lvl="2" indent="0" algn="ctr" defTabSz="1219170" rtl="0" eaLnBrk="1" fontAlgn="auto" latinLnBrk="0" hangingPunct="1">
              <a:lnSpc>
                <a:spcPct val="100000"/>
              </a:lnSpc>
              <a:spcBef>
                <a:spcPts val="133"/>
              </a:spcBef>
              <a:spcAft>
                <a:spcPts val="133"/>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STREETSCAPE AND </a:t>
            </a:r>
          </a:p>
          <a:p>
            <a:pPr marL="1219169" marR="0" lvl="2" indent="0" algn="ctr" defTabSz="1219170" rtl="0" eaLnBrk="1" fontAlgn="auto" latinLnBrk="0" hangingPunct="1">
              <a:lnSpc>
                <a:spcPct val="100000"/>
              </a:lnSpc>
              <a:spcBef>
                <a:spcPts val="133"/>
              </a:spcBef>
              <a:spcAft>
                <a:spcPts val="133"/>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PUBLIC SPACE DESIGN</a:t>
            </a:r>
            <a:endParaRPr kumimoji="0" lang="en-US" sz="4267" b="1"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spTree>
    <p:extLst>
      <p:ext uri="{BB962C8B-B14F-4D97-AF65-F5344CB8AC3E}">
        <p14:creationId xmlns:p14="http://schemas.microsoft.com/office/powerpoint/2010/main" val="268867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CA1E-5E36-A545-4615-F3ED201F155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16A87F8-15BF-59D7-5BFC-743EA93C021B}"/>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3735798-6AFC-268E-5F34-F258E4ADF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E235AC54-05F7-65C5-8BD0-AE56401B9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151AEEC3-4D4B-A7E3-A231-408001AF06F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182421C-9C5F-86E9-3C7D-95EB86BEDE21}"/>
              </a:ext>
            </a:extLst>
          </p:cNvPr>
          <p:cNvSpPr txBox="1"/>
          <p:nvPr/>
        </p:nvSpPr>
        <p:spPr>
          <a:xfrm>
            <a:off x="-406400" y="964847"/>
            <a:ext cx="12801600" cy="748988"/>
          </a:xfrm>
          <a:prstGeom prst="rect">
            <a:avLst/>
          </a:prstGeom>
          <a:noFill/>
        </p:spPr>
        <p:txBody>
          <a:bodyPr wrap="square" rtlCol="0">
            <a:spAutoFit/>
          </a:bodyPr>
          <a:lstStyle/>
          <a:p>
            <a:pPr marL="1219169" marR="0" lvl="2" defTabSz="1219170" rtl="0" eaLnBrk="1" fontAlgn="auto" latinLnBrk="0" hangingPunct="1">
              <a:lnSpc>
                <a:spcPct val="100000"/>
              </a:lnSpc>
              <a:spcBef>
                <a:spcPts val="133"/>
              </a:spcBef>
              <a:spcAft>
                <a:spcPts val="133"/>
              </a:spcAft>
              <a:buClrTx/>
              <a:buSzTx/>
              <a:tabLst/>
              <a:defRPr/>
            </a:pP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Downtown Core</a:t>
            </a:r>
            <a:endParaRPr kumimoji="0" lang="en-US" sz="4267" b="1"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pic>
        <p:nvPicPr>
          <p:cNvPr id="8" name="Picture 7">
            <a:extLst>
              <a:ext uri="{FF2B5EF4-FFF2-40B4-BE49-F238E27FC236}">
                <a16:creationId xmlns:a16="http://schemas.microsoft.com/office/drawing/2014/main" id="{C9741980-70E1-59D2-3699-5672BA77D9C2}"/>
              </a:ext>
            </a:extLst>
          </p:cNvPr>
          <p:cNvPicPr>
            <a:picLocks noChangeAspect="1"/>
          </p:cNvPicPr>
          <p:nvPr/>
        </p:nvPicPr>
        <p:blipFill>
          <a:blip r:embed="rId4"/>
          <a:srcRect t="3785"/>
          <a:stretch/>
        </p:blipFill>
        <p:spPr>
          <a:xfrm>
            <a:off x="903224" y="1961364"/>
            <a:ext cx="14235176" cy="6102394"/>
          </a:xfrm>
          <a:prstGeom prst="rect">
            <a:avLst/>
          </a:prstGeom>
        </p:spPr>
      </p:pic>
    </p:spTree>
    <p:extLst>
      <p:ext uri="{BB962C8B-B14F-4D97-AF65-F5344CB8AC3E}">
        <p14:creationId xmlns:p14="http://schemas.microsoft.com/office/powerpoint/2010/main" val="2636071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77291-EB1D-D0A6-A55D-BAA81D00A39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19A713-EF84-30EB-F5C8-D18C7640EA91}"/>
              </a:ext>
            </a:extLst>
          </p:cNvPr>
          <p:cNvPicPr>
            <a:picLocks noChangeAspect="1"/>
          </p:cNvPicPr>
          <p:nvPr/>
        </p:nvPicPr>
        <p:blipFill>
          <a:blip r:embed="rId3"/>
          <a:stretch>
            <a:fillRect/>
          </a:stretch>
        </p:blipFill>
        <p:spPr>
          <a:xfrm>
            <a:off x="6120706" y="1847872"/>
            <a:ext cx="9296402" cy="6403070"/>
          </a:xfrm>
          <a:prstGeom prst="rect">
            <a:avLst/>
          </a:prstGeom>
        </p:spPr>
      </p:pic>
      <p:pic>
        <p:nvPicPr>
          <p:cNvPr id="2" name="Picture 1">
            <a:extLst>
              <a:ext uri="{FF2B5EF4-FFF2-40B4-BE49-F238E27FC236}">
                <a16:creationId xmlns:a16="http://schemas.microsoft.com/office/drawing/2014/main" id="{3EDC9DD4-DAFA-7A12-14CC-C1809744C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40A4B936-7503-4622-1CE3-E3D3E8703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45A18848-6223-2A74-4A5D-49B34EE1AC74}"/>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1DDA087-1318-D0E5-6159-DCDEB2A03DC1}"/>
              </a:ext>
            </a:extLst>
          </p:cNvPr>
          <p:cNvSpPr txBox="1"/>
          <p:nvPr/>
        </p:nvSpPr>
        <p:spPr>
          <a:xfrm>
            <a:off x="-482600" y="740856"/>
            <a:ext cx="15925108"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600 &amp; 800 Blocks, Laurel – </a:t>
            </a:r>
            <a:r>
              <a:rPr kumimoji="0" lang="en-US" sz="3200" b="1" i="0" u="none" strike="noStrike" kern="1200" cap="none" spc="0" normalizeH="0" baseline="0" noProof="0" dirty="0">
                <a:ln>
                  <a:noFill/>
                </a:ln>
                <a:solidFill>
                  <a:srgbClr val="002060"/>
                </a:solidFill>
                <a:effectLst/>
                <a:uLnTx/>
                <a:uFillTx/>
                <a:latin typeface="Arial"/>
                <a:ea typeface="+mn-ea"/>
                <a:cs typeface="Arial"/>
              </a:rPr>
              <a:t>Prioritize Pedestrian Access</a:t>
            </a:r>
          </a:p>
        </p:txBody>
      </p:sp>
      <p:sp>
        <p:nvSpPr>
          <p:cNvPr id="10" name="TextBox 9">
            <a:extLst>
              <a:ext uri="{FF2B5EF4-FFF2-40B4-BE49-F238E27FC236}">
                <a16:creationId xmlns:a16="http://schemas.microsoft.com/office/drawing/2014/main" id="{6660129C-F002-DFDE-51D2-ADB4AE4C8F07}"/>
              </a:ext>
            </a:extLst>
          </p:cNvPr>
          <p:cNvSpPr txBox="1"/>
          <p:nvPr/>
        </p:nvSpPr>
        <p:spPr>
          <a:xfrm>
            <a:off x="827698" y="1850455"/>
            <a:ext cx="5852502" cy="6647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Entry plazas (within the sidewalk zone) at the end of each street</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20 ft. sidewalks:</a:t>
            </a:r>
          </a:p>
          <a:p>
            <a:pPr marR="0" lvl="0" algn="l" defTabSz="914400" rtl="0" eaLnBrk="1" fontAlgn="auto" latinLnBrk="0" hangingPunct="1">
              <a:lnSpc>
                <a:spcPct val="100000"/>
              </a:lnSpc>
              <a:spcBef>
                <a:spcPts val="0"/>
              </a:spcBef>
              <a:spcAft>
                <a:spcPts val="0"/>
              </a:spcAft>
              <a:buClrTx/>
              <a:buSzTx/>
              <a:tabLst/>
              <a:defRPr/>
            </a:pPr>
            <a:r>
              <a:rPr lang="en-US" sz="2400" b="1" dirty="0">
                <a:solidFill>
                  <a:srgbClr val="002060"/>
                </a:solidFill>
                <a:latin typeface="Calibri" panose="020F0502020204030204"/>
              </a:rPr>
              <a:t>	- 8 ft. wide outdoor dining zone</a:t>
            </a: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- 12 ft pedestrian zone, includes 	lighting and street trees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Groves/raingardens (green infrastructure solutions)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Public seating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i="1" dirty="0">
                <a:solidFill>
                  <a:srgbClr val="002060"/>
                </a:solidFill>
                <a:latin typeface="Calibri" panose="020F0502020204030204"/>
              </a:rPr>
              <a:t>New</a:t>
            </a:r>
            <a:r>
              <a:rPr lang="en-US" sz="2400" b="1" dirty="0">
                <a:solidFill>
                  <a:srgbClr val="002060"/>
                </a:solidFill>
                <a:latin typeface="Calibri" panose="020F0502020204030204"/>
              </a:rPr>
              <a:t> public plaza at the 600 block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Retractable hydraulic bollards (street closures for events)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1 travel lane in each direction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Multi-use curb zone (e.g. parking)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5F14DFC-CC5D-737B-C5A4-27A80CDA393A}"/>
              </a:ext>
            </a:extLst>
          </p:cNvPr>
          <p:cNvSpPr txBox="1"/>
          <p:nvPr/>
        </p:nvSpPr>
        <p:spPr>
          <a:xfrm>
            <a:off x="9651308" y="2341137"/>
            <a:ext cx="5791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Facing South </a:t>
            </a:r>
          </a:p>
        </p:txBody>
      </p:sp>
    </p:spTree>
    <p:extLst>
      <p:ext uri="{BB962C8B-B14F-4D97-AF65-F5344CB8AC3E}">
        <p14:creationId xmlns:p14="http://schemas.microsoft.com/office/powerpoint/2010/main" val="185502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5E6A9-90E3-313E-6422-058525FE9B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D59F43-EA51-3F3F-DBA5-77AE5C686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9B0346DC-127F-3508-BB12-07D14E720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0F4758F2-639A-C3C8-4976-A4A763E702FB}"/>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6191364-0354-B695-D3B8-2852F8795370}"/>
              </a:ext>
            </a:extLst>
          </p:cNvPr>
          <p:cNvSpPr txBox="1"/>
          <p:nvPr/>
        </p:nvSpPr>
        <p:spPr>
          <a:xfrm>
            <a:off x="-482600" y="740856"/>
            <a:ext cx="15925108"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600 &amp; 800 Block, Laurel – </a:t>
            </a:r>
            <a:r>
              <a:rPr kumimoji="0" lang="en-US" sz="4000" b="1" i="0" u="none" strike="noStrike" kern="1200" cap="none" spc="0" normalizeH="0" baseline="0" noProof="0" dirty="0">
                <a:ln>
                  <a:noFill/>
                </a:ln>
                <a:solidFill>
                  <a:srgbClr val="002060"/>
                </a:solidFill>
                <a:effectLst/>
                <a:uLnTx/>
                <a:uFillTx/>
                <a:latin typeface="Arial"/>
                <a:ea typeface="+mn-ea"/>
                <a:cs typeface="Arial"/>
              </a:rPr>
              <a:t>Plan View (daily)</a:t>
            </a:r>
          </a:p>
        </p:txBody>
      </p:sp>
      <p:pic>
        <p:nvPicPr>
          <p:cNvPr id="6" name="Picture 5">
            <a:extLst>
              <a:ext uri="{FF2B5EF4-FFF2-40B4-BE49-F238E27FC236}">
                <a16:creationId xmlns:a16="http://schemas.microsoft.com/office/drawing/2014/main" id="{DCB60833-7911-CE70-18C7-9AA3364C1345}"/>
              </a:ext>
            </a:extLst>
          </p:cNvPr>
          <p:cNvPicPr>
            <a:picLocks noChangeAspect="1"/>
          </p:cNvPicPr>
          <p:nvPr/>
        </p:nvPicPr>
        <p:blipFill>
          <a:blip r:embed="rId4"/>
          <a:stretch>
            <a:fillRect/>
          </a:stretch>
        </p:blipFill>
        <p:spPr>
          <a:xfrm>
            <a:off x="2184400" y="1796334"/>
            <a:ext cx="10752622" cy="6631496"/>
          </a:xfrm>
          <a:prstGeom prst="rect">
            <a:avLst/>
          </a:prstGeom>
        </p:spPr>
      </p:pic>
    </p:spTree>
    <p:extLst>
      <p:ext uri="{BB962C8B-B14F-4D97-AF65-F5344CB8AC3E}">
        <p14:creationId xmlns:p14="http://schemas.microsoft.com/office/powerpoint/2010/main" val="1206086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038A2-C594-29B2-04D4-804ED406F94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C13929F-F434-C317-C7AE-B92750801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F4CBA080-700D-B108-55ED-15BC58C9E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F553B881-9E68-97E7-8105-9D6B41833E67}"/>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C1AFC31-E992-C4B3-EA8A-E85DED89CC6E}"/>
              </a:ext>
            </a:extLst>
          </p:cNvPr>
          <p:cNvSpPr txBox="1"/>
          <p:nvPr/>
        </p:nvSpPr>
        <p:spPr>
          <a:xfrm>
            <a:off x="-482600" y="740856"/>
            <a:ext cx="15925108"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600 &amp; 800 Block, Laurel – </a:t>
            </a:r>
            <a:r>
              <a:rPr lang="en-US" sz="4000" b="1" dirty="0">
                <a:solidFill>
                  <a:srgbClr val="002060"/>
                </a:solidFill>
                <a:latin typeface="Arial"/>
                <a:cs typeface="Arial"/>
              </a:rPr>
              <a:t>Plan View (market)</a:t>
            </a:r>
            <a:endParaRPr kumimoji="0" lang="en-US" sz="4000" b="1" i="0" u="none" strike="noStrike" kern="1200" cap="none" spc="0" normalizeH="0" baseline="0" noProof="0" dirty="0">
              <a:ln>
                <a:noFill/>
              </a:ln>
              <a:solidFill>
                <a:srgbClr val="002060"/>
              </a:solidFill>
              <a:effectLst/>
              <a:uLnTx/>
              <a:uFillTx/>
              <a:latin typeface="Arial"/>
              <a:ea typeface="+mn-ea"/>
              <a:cs typeface="Arial"/>
            </a:endParaRPr>
          </a:p>
        </p:txBody>
      </p:sp>
      <p:pic>
        <p:nvPicPr>
          <p:cNvPr id="6" name="Picture 5">
            <a:extLst>
              <a:ext uri="{FF2B5EF4-FFF2-40B4-BE49-F238E27FC236}">
                <a16:creationId xmlns:a16="http://schemas.microsoft.com/office/drawing/2014/main" id="{F6B0C870-1020-11E0-48BE-FF9C67085932}"/>
              </a:ext>
            </a:extLst>
          </p:cNvPr>
          <p:cNvPicPr>
            <a:picLocks noChangeAspect="1"/>
          </p:cNvPicPr>
          <p:nvPr/>
        </p:nvPicPr>
        <p:blipFill>
          <a:blip r:embed="rId4"/>
          <a:stretch>
            <a:fillRect/>
          </a:stretch>
        </p:blipFill>
        <p:spPr>
          <a:xfrm>
            <a:off x="2277491" y="1836398"/>
            <a:ext cx="10404926" cy="6422584"/>
          </a:xfrm>
          <a:prstGeom prst="rect">
            <a:avLst/>
          </a:prstGeom>
        </p:spPr>
      </p:pic>
    </p:spTree>
    <p:extLst>
      <p:ext uri="{BB962C8B-B14F-4D97-AF65-F5344CB8AC3E}">
        <p14:creationId xmlns:p14="http://schemas.microsoft.com/office/powerpoint/2010/main" val="1125008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901DDE-7C1D-74F8-EFB0-12CDC1C6C8F7}"/>
              </a:ext>
            </a:extLst>
          </p:cNvPr>
          <p:cNvSpPr/>
          <p:nvPr/>
        </p:nvSpPr>
        <p:spPr>
          <a:xfrm>
            <a:off x="-3" y="0"/>
            <a:ext cx="16256003" cy="8907437"/>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srgbClr val="002060"/>
              </a:solidFill>
              <a:latin typeface="Calibri" panose="020F0502020204030204"/>
            </a:endParaRPr>
          </a:p>
        </p:txBody>
      </p:sp>
      <p:sp>
        <p:nvSpPr>
          <p:cNvPr id="13" name="TextBox 12">
            <a:extLst>
              <a:ext uri="{FF2B5EF4-FFF2-40B4-BE49-F238E27FC236}">
                <a16:creationId xmlns:a16="http://schemas.microsoft.com/office/drawing/2014/main" id="{4BB8B7E0-E1AA-8233-7A96-9872D82F9963}"/>
              </a:ext>
            </a:extLst>
          </p:cNvPr>
          <p:cNvSpPr txBox="1"/>
          <p:nvPr/>
        </p:nvSpPr>
        <p:spPr>
          <a:xfrm>
            <a:off x="-482600" y="961371"/>
            <a:ext cx="11015276" cy="913007"/>
          </a:xfrm>
          <a:prstGeom prst="rect">
            <a:avLst/>
          </a:prstGeom>
          <a:noFill/>
        </p:spPr>
        <p:txBody>
          <a:bodyPr wrap="square" rtlCol="0">
            <a:spAutoFit/>
          </a:bodyPr>
          <a:lstStyle/>
          <a:p>
            <a:pPr defTabSz="1219170"/>
            <a:r>
              <a:rPr lang="en-US" sz="5333" b="1" dirty="0">
                <a:solidFill>
                  <a:prstClr val="white"/>
                </a:solidFill>
                <a:latin typeface="Arial" panose="020B0604020202020204" pitchFamily="34" charset="0"/>
                <a:cs typeface="Arial" panose="020B0604020202020204" pitchFamily="34" charset="0"/>
              </a:rPr>
              <a:t>	Project Team</a:t>
            </a:r>
          </a:p>
        </p:txBody>
      </p:sp>
      <p:pic>
        <p:nvPicPr>
          <p:cNvPr id="2" name="Picture 1">
            <a:extLst>
              <a:ext uri="{FF2B5EF4-FFF2-40B4-BE49-F238E27FC236}">
                <a16:creationId xmlns:a16="http://schemas.microsoft.com/office/drawing/2014/main" id="{25F64B56-0DB5-9283-9534-7AFDC5842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FE6AF89E-AEDA-8332-68C0-19A42E544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23D2670B-287F-811F-7DE0-8A5214EE144C}"/>
              </a:ext>
            </a:extLst>
          </p:cNvPr>
          <p:cNvSpPr>
            <a:spLocks noGrp="1"/>
          </p:cNvSpPr>
          <p:nvPr>
            <p:ph type="sldNum" sz="quarter" idx="12"/>
          </p:nvPr>
        </p:nvSpPr>
        <p:spPr/>
        <p:txBody>
          <a:bodyPr/>
          <a:lstStyle/>
          <a:p>
            <a:pPr defTabSz="1219170"/>
            <a:fld id="{9E7CD5DC-148F-40DF-B92C-3A6F095E425F}" type="slidenum">
              <a:rPr lang="en-US">
                <a:solidFill>
                  <a:prstClr val="black">
                    <a:tint val="75000"/>
                  </a:prstClr>
                </a:solidFill>
                <a:latin typeface="Calibri" panose="020F0502020204030204"/>
              </a:rPr>
              <a:pPr defTabSz="1219170"/>
              <a:t>2</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BB280E2-79AF-B218-B0D2-A1C615CF423B}"/>
              </a:ext>
            </a:extLst>
          </p:cNvPr>
          <p:cNvSpPr txBox="1"/>
          <p:nvPr/>
        </p:nvSpPr>
        <p:spPr>
          <a:xfrm>
            <a:off x="889000" y="2057400"/>
            <a:ext cx="13867100" cy="6338082"/>
          </a:xfrm>
          <a:prstGeom prst="rect">
            <a:avLst/>
          </a:prstGeom>
          <a:noFill/>
        </p:spPr>
        <p:txBody>
          <a:bodyPr wrap="square" lIns="121920" tIns="60960" rIns="121920" bIns="60960" anchor="t">
            <a:spAutoFit/>
          </a:bodyPr>
          <a:lstStyle/>
          <a:p>
            <a:pPr marL="761134" lvl="1" defTabSz="1219140">
              <a:lnSpc>
                <a:spcPct val="150000"/>
              </a:lnSpc>
              <a:spcBef>
                <a:spcPts val="133"/>
              </a:spcBef>
              <a:spcAft>
                <a:spcPts val="133"/>
              </a:spcAft>
            </a:pPr>
            <a:r>
              <a:rPr lang="en-US" sz="2933" b="1" dirty="0">
                <a:solidFill>
                  <a:prstClr val="white"/>
                </a:solidFill>
                <a:latin typeface="Arial"/>
                <a:cs typeface="Arial"/>
              </a:rPr>
              <a:t>City Staff Core Team </a:t>
            </a:r>
            <a:endParaRPr lang="en-US" sz="2933" dirty="0">
              <a:solidFill>
                <a:prstClr val="white"/>
              </a:solidFill>
              <a:latin typeface="Arial"/>
              <a:cs typeface="Arial"/>
            </a:endParaRPr>
          </a:p>
          <a:p>
            <a:pPr marL="761134" lvl="1" defTabSz="1219140">
              <a:lnSpc>
                <a:spcPct val="150000"/>
              </a:lnSpc>
              <a:spcBef>
                <a:spcPts val="133"/>
              </a:spcBef>
              <a:spcAft>
                <a:spcPts val="133"/>
              </a:spcAft>
            </a:pPr>
            <a:r>
              <a:rPr lang="en-US" sz="2933" dirty="0">
                <a:solidFill>
                  <a:prstClr val="white"/>
                </a:solidFill>
                <a:latin typeface="Arial"/>
                <a:cs typeface="Arial"/>
              </a:rPr>
              <a:t> Al Savay, Community and Economic Development Director</a:t>
            </a:r>
          </a:p>
          <a:p>
            <a:pPr marL="761134" lvl="1" defTabSz="1219140">
              <a:lnSpc>
                <a:spcPct val="150000"/>
              </a:lnSpc>
              <a:spcBef>
                <a:spcPts val="133"/>
              </a:spcBef>
              <a:spcAft>
                <a:spcPts val="133"/>
              </a:spcAft>
            </a:pPr>
            <a:r>
              <a:rPr lang="en-US" sz="2933" dirty="0">
                <a:solidFill>
                  <a:prstClr val="white"/>
                </a:solidFill>
                <a:latin typeface="Arial"/>
                <a:cs typeface="Arial"/>
              </a:rPr>
              <a:t> Lisa Porras, Planning Manager</a:t>
            </a:r>
          </a:p>
          <a:p>
            <a:pPr marL="761134" lvl="1" defTabSz="1219140">
              <a:lnSpc>
                <a:spcPct val="150000"/>
              </a:lnSpc>
              <a:spcBef>
                <a:spcPts val="133"/>
              </a:spcBef>
              <a:spcAft>
                <a:spcPts val="133"/>
              </a:spcAft>
            </a:pPr>
            <a:r>
              <a:rPr lang="en-US" sz="2933" dirty="0">
                <a:solidFill>
                  <a:prstClr val="white"/>
                </a:solidFill>
                <a:latin typeface="Arial"/>
                <a:cs typeface="Arial"/>
              </a:rPr>
              <a:t> Rendell Bustos, Senior Planner</a:t>
            </a:r>
          </a:p>
          <a:p>
            <a:pPr marL="761134" lvl="1" defTabSz="1219140">
              <a:lnSpc>
                <a:spcPct val="150000"/>
              </a:lnSpc>
              <a:spcBef>
                <a:spcPts val="133"/>
              </a:spcBef>
              <a:spcAft>
                <a:spcPts val="133"/>
              </a:spcAft>
            </a:pPr>
            <a:r>
              <a:rPr lang="en-US" sz="2933" dirty="0">
                <a:solidFill>
                  <a:prstClr val="white"/>
                </a:solidFill>
                <a:latin typeface="Arial"/>
                <a:cs typeface="Arial"/>
              </a:rPr>
              <a:t>    Hanieh Houshmandi, Senior Traffic Engineer</a:t>
            </a:r>
          </a:p>
          <a:p>
            <a:pPr marL="761134" lvl="1" defTabSz="1219140">
              <a:lnSpc>
                <a:spcPct val="150000"/>
              </a:lnSpc>
              <a:spcBef>
                <a:spcPts val="133"/>
              </a:spcBef>
              <a:spcAft>
                <a:spcPts val="133"/>
              </a:spcAft>
            </a:pPr>
            <a:r>
              <a:rPr lang="en-US" sz="2933" b="1" dirty="0">
                <a:solidFill>
                  <a:prstClr val="white"/>
                </a:solidFill>
                <a:latin typeface="Arial"/>
                <a:cs typeface="Arial"/>
              </a:rPr>
              <a:t>WRT</a:t>
            </a:r>
          </a:p>
          <a:p>
            <a:pPr marL="761134" lvl="1" defTabSz="1219140">
              <a:lnSpc>
                <a:spcPct val="150000"/>
              </a:lnSpc>
              <a:spcBef>
                <a:spcPts val="133"/>
              </a:spcBef>
              <a:spcAft>
                <a:spcPts val="133"/>
              </a:spcAft>
            </a:pPr>
            <a:r>
              <a:rPr lang="en-US" sz="2933" dirty="0">
                <a:solidFill>
                  <a:prstClr val="white"/>
                </a:solidFill>
                <a:latin typeface="Arial"/>
                <a:cs typeface="Arial"/>
              </a:rPr>
              <a:t> James Stickley, Principal, Landscape Architect and Urban Designer</a:t>
            </a:r>
          </a:p>
          <a:p>
            <a:pPr marL="761134" lvl="1" defTabSz="1219140">
              <a:lnSpc>
                <a:spcPct val="150000"/>
              </a:lnSpc>
              <a:spcBef>
                <a:spcPts val="133"/>
              </a:spcBef>
              <a:spcAft>
                <a:spcPts val="133"/>
              </a:spcAft>
            </a:pPr>
            <a:r>
              <a:rPr lang="en-US" sz="2933" dirty="0">
                <a:solidFill>
                  <a:prstClr val="white"/>
                </a:solidFill>
                <a:latin typeface="Arial"/>
                <a:cs typeface="Arial"/>
              </a:rPr>
              <a:t>	Rohit Tak, Urban Designer</a:t>
            </a:r>
          </a:p>
          <a:p>
            <a:pPr marL="761134" lvl="1" defTabSz="1219140">
              <a:lnSpc>
                <a:spcPct val="150000"/>
              </a:lnSpc>
              <a:spcBef>
                <a:spcPts val="133"/>
              </a:spcBef>
              <a:spcAft>
                <a:spcPts val="133"/>
              </a:spcAft>
            </a:pPr>
            <a:r>
              <a:rPr lang="en-US" sz="2933" dirty="0">
                <a:solidFill>
                  <a:prstClr val="white"/>
                </a:solidFill>
                <a:latin typeface="Arial"/>
                <a:cs typeface="Arial"/>
              </a:rPr>
              <a:t>	Poonam Narkar, Principal, Planner and Urban Designer</a:t>
            </a:r>
          </a:p>
        </p:txBody>
      </p:sp>
    </p:spTree>
    <p:extLst>
      <p:ext uri="{BB962C8B-B14F-4D97-AF65-F5344CB8AC3E}">
        <p14:creationId xmlns:p14="http://schemas.microsoft.com/office/powerpoint/2010/main" val="4111614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F9B40-F44D-1FF3-0FCA-3D3ADFC9B8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BD7739A-529D-6329-5BDB-EA30F80F8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511FCC6F-E48F-FD3F-AC9A-221B4DF6F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FF6229EA-FEF9-1725-A11B-51AC6D49093C}"/>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852C8B5-5B49-1048-A3CE-3DB84FE6870C}"/>
              </a:ext>
            </a:extLst>
          </p:cNvPr>
          <p:cNvSpPr txBox="1"/>
          <p:nvPr/>
        </p:nvSpPr>
        <p:spPr>
          <a:xfrm>
            <a:off x="-482600" y="740856"/>
            <a:ext cx="15925108"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600 Block, Laurel – </a:t>
            </a:r>
            <a:r>
              <a:rPr kumimoji="0" lang="en-US" sz="3200" b="1" i="1" u="none" strike="noStrike" kern="1200" cap="none" spc="0" normalizeH="0" baseline="0" noProof="0" dirty="0">
                <a:ln>
                  <a:noFill/>
                </a:ln>
                <a:solidFill>
                  <a:srgbClr val="002060"/>
                </a:solidFill>
                <a:effectLst/>
                <a:uLnTx/>
                <a:uFillTx/>
                <a:latin typeface="Arial"/>
                <a:ea typeface="+mn-ea"/>
                <a:cs typeface="Arial"/>
              </a:rPr>
              <a:t>New</a:t>
            </a:r>
            <a:r>
              <a:rPr kumimoji="0" lang="en-US" sz="3200" b="1" i="0" u="none" strike="noStrike" kern="1200" cap="none" spc="0" normalizeH="0" baseline="0" noProof="0" dirty="0">
                <a:ln>
                  <a:noFill/>
                </a:ln>
                <a:solidFill>
                  <a:srgbClr val="002060"/>
                </a:solidFill>
                <a:effectLst/>
                <a:uLnTx/>
                <a:uFillTx/>
                <a:latin typeface="Arial"/>
                <a:ea typeface="+mn-ea"/>
                <a:cs typeface="Arial"/>
              </a:rPr>
              <a:t> Public Plaza Programming Scenarios</a:t>
            </a:r>
          </a:p>
        </p:txBody>
      </p:sp>
      <p:pic>
        <p:nvPicPr>
          <p:cNvPr id="3" name="Picture 2" descr="A map of a building&#10;&#10;AI-generated content may be incorrect.">
            <a:extLst>
              <a:ext uri="{FF2B5EF4-FFF2-40B4-BE49-F238E27FC236}">
                <a16:creationId xmlns:a16="http://schemas.microsoft.com/office/drawing/2014/main" id="{C49E3513-D2F9-DAF9-BF26-9CF26C2CC6E9}"/>
              </a:ext>
            </a:extLst>
          </p:cNvPr>
          <p:cNvPicPr>
            <a:picLocks noChangeAspect="1"/>
          </p:cNvPicPr>
          <p:nvPr/>
        </p:nvPicPr>
        <p:blipFill>
          <a:blip r:embed="rId4">
            <a:extLst>
              <a:ext uri="{28A0092B-C50C-407E-A947-70E740481C1C}">
                <a14:useLocalDpi xmlns:a14="http://schemas.microsoft.com/office/drawing/2010/main" val="0"/>
              </a:ext>
            </a:extLst>
          </a:blip>
          <a:srcRect l="24175" r="16158"/>
          <a:stretch/>
        </p:blipFill>
        <p:spPr>
          <a:xfrm>
            <a:off x="1000928" y="2657482"/>
            <a:ext cx="4129871" cy="4477434"/>
          </a:xfrm>
          <a:prstGeom prst="rect">
            <a:avLst/>
          </a:prstGeom>
        </p:spPr>
      </p:pic>
      <p:pic>
        <p:nvPicPr>
          <p:cNvPr id="6" name="Picture 5" descr="A map of a building&#10;&#10;AI-generated content may be incorrect.">
            <a:extLst>
              <a:ext uri="{FF2B5EF4-FFF2-40B4-BE49-F238E27FC236}">
                <a16:creationId xmlns:a16="http://schemas.microsoft.com/office/drawing/2014/main" id="{D9B533A4-1B08-0161-8C41-2D5EC0040BAB}"/>
              </a:ext>
            </a:extLst>
          </p:cNvPr>
          <p:cNvPicPr>
            <a:picLocks noChangeAspect="1"/>
          </p:cNvPicPr>
          <p:nvPr/>
        </p:nvPicPr>
        <p:blipFill>
          <a:blip r:embed="rId5">
            <a:extLst>
              <a:ext uri="{28A0092B-C50C-407E-A947-70E740481C1C}">
                <a14:useLocalDpi xmlns:a14="http://schemas.microsoft.com/office/drawing/2010/main" val="0"/>
              </a:ext>
            </a:extLst>
          </a:blip>
          <a:srcRect l="24221" r="16113"/>
          <a:stretch/>
        </p:blipFill>
        <p:spPr>
          <a:xfrm>
            <a:off x="5842000" y="2678772"/>
            <a:ext cx="4129871" cy="4477434"/>
          </a:xfrm>
          <a:prstGeom prst="rect">
            <a:avLst/>
          </a:prstGeom>
        </p:spPr>
      </p:pic>
      <p:pic>
        <p:nvPicPr>
          <p:cNvPr id="9" name="Picture 8" descr="A diagram of a parking lot&#10;&#10;AI-generated content may be incorrect.">
            <a:extLst>
              <a:ext uri="{FF2B5EF4-FFF2-40B4-BE49-F238E27FC236}">
                <a16:creationId xmlns:a16="http://schemas.microsoft.com/office/drawing/2014/main" id="{FD1D0FC2-2923-E30B-1FB3-B7A2F34BCCB3}"/>
              </a:ext>
            </a:extLst>
          </p:cNvPr>
          <p:cNvPicPr>
            <a:picLocks noChangeAspect="1"/>
          </p:cNvPicPr>
          <p:nvPr/>
        </p:nvPicPr>
        <p:blipFill>
          <a:blip r:embed="rId6">
            <a:extLst>
              <a:ext uri="{28A0092B-C50C-407E-A947-70E740481C1C}">
                <a14:useLocalDpi xmlns:a14="http://schemas.microsoft.com/office/drawing/2010/main" val="0"/>
              </a:ext>
            </a:extLst>
          </a:blip>
          <a:srcRect l="24153" r="16476"/>
          <a:stretch/>
        </p:blipFill>
        <p:spPr>
          <a:xfrm>
            <a:off x="10680700" y="2547133"/>
            <a:ext cx="4109426" cy="4477434"/>
          </a:xfrm>
          <a:prstGeom prst="rect">
            <a:avLst/>
          </a:prstGeom>
        </p:spPr>
      </p:pic>
      <p:sp>
        <p:nvSpPr>
          <p:cNvPr id="11" name="TextBox 10">
            <a:extLst>
              <a:ext uri="{FF2B5EF4-FFF2-40B4-BE49-F238E27FC236}">
                <a16:creationId xmlns:a16="http://schemas.microsoft.com/office/drawing/2014/main" id="{1F75A723-DE5D-AD03-7CB5-23B73D00C284}"/>
              </a:ext>
            </a:extLst>
          </p:cNvPr>
          <p:cNvSpPr txBox="1"/>
          <p:nvPr/>
        </p:nvSpPr>
        <p:spPr>
          <a:xfrm>
            <a:off x="1246688" y="7180021"/>
            <a:ext cx="4291208" cy="1077218"/>
          </a:xfrm>
          <a:prstGeom prst="rect">
            <a:avLst/>
          </a:prstGeom>
          <a:noFill/>
        </p:spPr>
        <p:txBody>
          <a:bodyPr wrap="square">
            <a:spAutoFit/>
          </a:bodyPr>
          <a:lstStyle/>
          <a:p>
            <a:r>
              <a:rPr lang="en-US" sz="1600" b="1" dirty="0">
                <a:solidFill>
                  <a:srgbClr val="002D62"/>
                </a:solidFill>
              </a:rPr>
              <a:t>Area of the Plaza: ~ 3645 </a:t>
            </a:r>
            <a:r>
              <a:rPr lang="en-US" sz="1600" b="1" dirty="0" err="1">
                <a:solidFill>
                  <a:srgbClr val="002D62"/>
                </a:solidFill>
              </a:rPr>
              <a:t>sq.ft</a:t>
            </a:r>
            <a:r>
              <a:rPr lang="en-US" sz="1600" b="1" dirty="0">
                <a:solidFill>
                  <a:srgbClr val="002D62"/>
                </a:solidFill>
              </a:rPr>
              <a:t>.</a:t>
            </a:r>
          </a:p>
          <a:p>
            <a:r>
              <a:rPr lang="en-US" sz="1600" b="1" dirty="0">
                <a:solidFill>
                  <a:srgbClr val="002D62"/>
                </a:solidFill>
              </a:rPr>
              <a:t>Seating Capacity:</a:t>
            </a:r>
          </a:p>
          <a:p>
            <a:pPr marL="285750" indent="-285750">
              <a:buFont typeface="Arial" panose="020B0604020202020204" pitchFamily="34" charset="0"/>
              <a:buChar char="•"/>
            </a:pPr>
            <a:r>
              <a:rPr lang="en-US" sz="1600" b="1" dirty="0">
                <a:solidFill>
                  <a:srgbClr val="002D62"/>
                </a:solidFill>
              </a:rPr>
              <a:t>Minimum 300 People (7 </a:t>
            </a:r>
            <a:r>
              <a:rPr lang="en-US" sz="1600" b="1" dirty="0" err="1">
                <a:solidFill>
                  <a:srgbClr val="002D62"/>
                </a:solidFill>
              </a:rPr>
              <a:t>sq.ft</a:t>
            </a:r>
            <a:r>
              <a:rPr lang="en-US" sz="1600" b="1" dirty="0">
                <a:solidFill>
                  <a:srgbClr val="002D62"/>
                </a:solidFill>
              </a:rPr>
              <a:t>./person)</a:t>
            </a:r>
          </a:p>
          <a:p>
            <a:pPr marL="285750" indent="-285750">
              <a:buFont typeface="Arial" panose="020B0604020202020204" pitchFamily="34" charset="0"/>
              <a:buChar char="•"/>
            </a:pPr>
            <a:r>
              <a:rPr lang="en-US" sz="1600" b="1" dirty="0">
                <a:solidFill>
                  <a:srgbClr val="002D62"/>
                </a:solidFill>
              </a:rPr>
              <a:t>Maximum 520 People (12 </a:t>
            </a:r>
            <a:r>
              <a:rPr lang="en-US" sz="1600" b="1" dirty="0" err="1">
                <a:solidFill>
                  <a:srgbClr val="002D62"/>
                </a:solidFill>
              </a:rPr>
              <a:t>sq.ft</a:t>
            </a:r>
            <a:r>
              <a:rPr lang="en-US" sz="1600" b="1" dirty="0">
                <a:solidFill>
                  <a:srgbClr val="002D62"/>
                </a:solidFill>
              </a:rPr>
              <a:t>./person)</a:t>
            </a:r>
          </a:p>
        </p:txBody>
      </p:sp>
      <p:sp>
        <p:nvSpPr>
          <p:cNvPr id="12" name="TextBox 11">
            <a:extLst>
              <a:ext uri="{FF2B5EF4-FFF2-40B4-BE49-F238E27FC236}">
                <a16:creationId xmlns:a16="http://schemas.microsoft.com/office/drawing/2014/main" id="{83E3C507-71B0-D920-62B7-59AE303EC283}"/>
              </a:ext>
            </a:extLst>
          </p:cNvPr>
          <p:cNvSpPr txBox="1"/>
          <p:nvPr/>
        </p:nvSpPr>
        <p:spPr>
          <a:xfrm>
            <a:off x="432496" y="1976584"/>
            <a:ext cx="5105400" cy="400110"/>
          </a:xfrm>
          <a:prstGeom prst="rect">
            <a:avLst/>
          </a:prstGeom>
          <a:solidFill>
            <a:schemeClr val="bg1"/>
          </a:solidFill>
        </p:spPr>
        <p:txBody>
          <a:bodyPr wrap="square">
            <a:spAutoFit/>
          </a:bodyPr>
          <a:lstStyle/>
          <a:p>
            <a:pPr algn="ctr"/>
            <a:r>
              <a:rPr lang="en-US" sz="2000" b="1" dirty="0">
                <a:solidFill>
                  <a:srgbClr val="002D62"/>
                </a:solidFill>
              </a:rPr>
              <a:t>CONCERT SCENARIO</a:t>
            </a:r>
          </a:p>
        </p:txBody>
      </p:sp>
      <p:sp>
        <p:nvSpPr>
          <p:cNvPr id="13" name="TextBox 12">
            <a:extLst>
              <a:ext uri="{FF2B5EF4-FFF2-40B4-BE49-F238E27FC236}">
                <a16:creationId xmlns:a16="http://schemas.microsoft.com/office/drawing/2014/main" id="{88172D6D-31F3-C0C4-75C5-C230DE495B52}"/>
              </a:ext>
            </a:extLst>
          </p:cNvPr>
          <p:cNvSpPr txBox="1"/>
          <p:nvPr/>
        </p:nvSpPr>
        <p:spPr>
          <a:xfrm>
            <a:off x="5354235" y="1977912"/>
            <a:ext cx="5105400" cy="400110"/>
          </a:xfrm>
          <a:prstGeom prst="rect">
            <a:avLst/>
          </a:prstGeom>
          <a:solidFill>
            <a:schemeClr val="bg1"/>
          </a:solidFill>
        </p:spPr>
        <p:txBody>
          <a:bodyPr wrap="square">
            <a:spAutoFit/>
          </a:bodyPr>
          <a:lstStyle/>
          <a:p>
            <a:pPr algn="ctr"/>
            <a:r>
              <a:rPr lang="en-US" sz="2000" b="1" dirty="0">
                <a:solidFill>
                  <a:srgbClr val="002D62"/>
                </a:solidFill>
              </a:rPr>
              <a:t>BEER GARDEN SCENARIO</a:t>
            </a:r>
          </a:p>
        </p:txBody>
      </p:sp>
      <p:sp>
        <p:nvSpPr>
          <p:cNvPr id="14" name="TextBox 13">
            <a:extLst>
              <a:ext uri="{FF2B5EF4-FFF2-40B4-BE49-F238E27FC236}">
                <a16:creationId xmlns:a16="http://schemas.microsoft.com/office/drawing/2014/main" id="{7FB29D63-ACDD-4F46-7288-C4153183583E}"/>
              </a:ext>
            </a:extLst>
          </p:cNvPr>
          <p:cNvSpPr txBox="1"/>
          <p:nvPr/>
        </p:nvSpPr>
        <p:spPr>
          <a:xfrm>
            <a:off x="10182713" y="1977912"/>
            <a:ext cx="5105400" cy="400110"/>
          </a:xfrm>
          <a:prstGeom prst="rect">
            <a:avLst/>
          </a:prstGeom>
          <a:solidFill>
            <a:schemeClr val="bg1"/>
          </a:solidFill>
        </p:spPr>
        <p:txBody>
          <a:bodyPr wrap="square">
            <a:spAutoFit/>
          </a:bodyPr>
          <a:lstStyle/>
          <a:p>
            <a:pPr algn="ctr"/>
            <a:r>
              <a:rPr lang="en-US" sz="2000" b="1" dirty="0">
                <a:solidFill>
                  <a:srgbClr val="002D62"/>
                </a:solidFill>
              </a:rPr>
              <a:t>WINTER (ICE RINK) SCENARIO</a:t>
            </a:r>
          </a:p>
        </p:txBody>
      </p:sp>
      <p:sp>
        <p:nvSpPr>
          <p:cNvPr id="15" name="TextBox 14">
            <a:extLst>
              <a:ext uri="{FF2B5EF4-FFF2-40B4-BE49-F238E27FC236}">
                <a16:creationId xmlns:a16="http://schemas.microsoft.com/office/drawing/2014/main" id="{CED2A701-BEBD-221D-5710-41A747A1C0D3}"/>
              </a:ext>
            </a:extLst>
          </p:cNvPr>
          <p:cNvSpPr txBox="1"/>
          <p:nvPr/>
        </p:nvSpPr>
        <p:spPr>
          <a:xfrm>
            <a:off x="6173507" y="7180021"/>
            <a:ext cx="4291208" cy="1077218"/>
          </a:xfrm>
          <a:prstGeom prst="rect">
            <a:avLst/>
          </a:prstGeom>
          <a:noFill/>
        </p:spPr>
        <p:txBody>
          <a:bodyPr wrap="square">
            <a:spAutoFit/>
          </a:bodyPr>
          <a:lstStyle/>
          <a:p>
            <a:r>
              <a:rPr lang="en-US" sz="1600" b="1" dirty="0">
                <a:solidFill>
                  <a:srgbClr val="002D62"/>
                </a:solidFill>
              </a:rPr>
              <a:t>Area of the Plaza: ~ 3645 </a:t>
            </a:r>
            <a:r>
              <a:rPr lang="en-US" sz="1600" b="1" dirty="0" err="1">
                <a:solidFill>
                  <a:srgbClr val="002D62"/>
                </a:solidFill>
              </a:rPr>
              <a:t>sq.ft</a:t>
            </a:r>
            <a:r>
              <a:rPr lang="en-US" sz="1600" b="1" dirty="0">
                <a:solidFill>
                  <a:srgbClr val="002D62"/>
                </a:solidFill>
              </a:rPr>
              <a:t>.</a:t>
            </a:r>
          </a:p>
          <a:p>
            <a:r>
              <a:rPr lang="en-US" sz="1600" b="1" dirty="0">
                <a:solidFill>
                  <a:srgbClr val="002D62"/>
                </a:solidFill>
              </a:rPr>
              <a:t>Seating Capacity:</a:t>
            </a:r>
          </a:p>
          <a:p>
            <a:pPr marL="285750" indent="-285750">
              <a:buFont typeface="Arial" panose="020B0604020202020204" pitchFamily="34" charset="0"/>
              <a:buChar char="•"/>
            </a:pPr>
            <a:r>
              <a:rPr lang="en-US" sz="1600" b="1" dirty="0">
                <a:solidFill>
                  <a:srgbClr val="002D62"/>
                </a:solidFill>
              </a:rPr>
              <a:t>Minimum 260 People (14 </a:t>
            </a:r>
            <a:r>
              <a:rPr lang="en-US" sz="1600" b="1" dirty="0" err="1">
                <a:solidFill>
                  <a:srgbClr val="002D62"/>
                </a:solidFill>
              </a:rPr>
              <a:t>sq.ft</a:t>
            </a:r>
            <a:r>
              <a:rPr lang="en-US" sz="1600" b="1" dirty="0">
                <a:solidFill>
                  <a:srgbClr val="002D62"/>
                </a:solidFill>
              </a:rPr>
              <a:t>./person)</a:t>
            </a:r>
          </a:p>
          <a:p>
            <a:pPr marL="285750" indent="-285750">
              <a:buFont typeface="Arial" panose="020B0604020202020204" pitchFamily="34" charset="0"/>
              <a:buChar char="•"/>
            </a:pPr>
            <a:r>
              <a:rPr lang="en-US" sz="1600" b="1" dirty="0">
                <a:solidFill>
                  <a:srgbClr val="002D62"/>
                </a:solidFill>
              </a:rPr>
              <a:t>Maximum 330 People (11 </a:t>
            </a:r>
            <a:r>
              <a:rPr lang="en-US" sz="1600" b="1" dirty="0" err="1">
                <a:solidFill>
                  <a:srgbClr val="002D62"/>
                </a:solidFill>
              </a:rPr>
              <a:t>sq.ft</a:t>
            </a:r>
            <a:r>
              <a:rPr lang="en-US" sz="1600" b="1" dirty="0">
                <a:solidFill>
                  <a:srgbClr val="002D62"/>
                </a:solidFill>
              </a:rPr>
              <a:t>./person)</a:t>
            </a:r>
          </a:p>
        </p:txBody>
      </p:sp>
      <p:sp>
        <p:nvSpPr>
          <p:cNvPr id="16" name="TextBox 15">
            <a:extLst>
              <a:ext uri="{FF2B5EF4-FFF2-40B4-BE49-F238E27FC236}">
                <a16:creationId xmlns:a16="http://schemas.microsoft.com/office/drawing/2014/main" id="{1964857D-6145-114F-268A-5B4394ABD420}"/>
              </a:ext>
            </a:extLst>
          </p:cNvPr>
          <p:cNvSpPr txBox="1"/>
          <p:nvPr/>
        </p:nvSpPr>
        <p:spPr>
          <a:xfrm>
            <a:off x="11438017" y="7129825"/>
            <a:ext cx="3352109" cy="1077218"/>
          </a:xfrm>
          <a:prstGeom prst="rect">
            <a:avLst/>
          </a:prstGeom>
          <a:noFill/>
        </p:spPr>
        <p:txBody>
          <a:bodyPr wrap="square">
            <a:spAutoFit/>
          </a:bodyPr>
          <a:lstStyle/>
          <a:p>
            <a:r>
              <a:rPr lang="en-US" sz="1600" b="1" dirty="0">
                <a:solidFill>
                  <a:srgbClr val="002D62"/>
                </a:solidFill>
              </a:rPr>
              <a:t>Area of the Plaza: ~ 3645 </a:t>
            </a:r>
            <a:r>
              <a:rPr lang="en-US" sz="1600" b="1" dirty="0" err="1">
                <a:solidFill>
                  <a:srgbClr val="002D62"/>
                </a:solidFill>
              </a:rPr>
              <a:t>sq.ft</a:t>
            </a:r>
            <a:r>
              <a:rPr lang="en-US" sz="1600" b="1" dirty="0">
                <a:solidFill>
                  <a:srgbClr val="002D62"/>
                </a:solidFill>
              </a:rPr>
              <a:t>.</a:t>
            </a:r>
          </a:p>
          <a:p>
            <a:pPr marL="285750" indent="-285750">
              <a:buFont typeface="Arial" panose="020B0604020202020204" pitchFamily="34" charset="0"/>
              <a:buChar char="•"/>
            </a:pPr>
            <a:r>
              <a:rPr lang="en-US" sz="1600" b="1" dirty="0">
                <a:solidFill>
                  <a:srgbClr val="002D62"/>
                </a:solidFill>
              </a:rPr>
              <a:t>Recreational Ice Rink – 40’ x 70’ (2800 </a:t>
            </a:r>
            <a:r>
              <a:rPr lang="en-US" sz="1600" b="1" dirty="0" err="1">
                <a:solidFill>
                  <a:srgbClr val="002D62"/>
                </a:solidFill>
              </a:rPr>
              <a:t>sq.ft</a:t>
            </a:r>
            <a:r>
              <a:rPr lang="en-US" sz="1600" b="1" dirty="0">
                <a:solidFill>
                  <a:srgbClr val="002D62"/>
                </a:solidFill>
              </a:rPr>
              <a:t>.)</a:t>
            </a:r>
          </a:p>
          <a:p>
            <a:endParaRPr lang="en-US" sz="1600" dirty="0">
              <a:solidFill>
                <a:srgbClr val="002D62"/>
              </a:solidFill>
            </a:endParaRPr>
          </a:p>
        </p:txBody>
      </p:sp>
    </p:spTree>
    <p:extLst>
      <p:ext uri="{BB962C8B-B14F-4D97-AF65-F5344CB8AC3E}">
        <p14:creationId xmlns:p14="http://schemas.microsoft.com/office/powerpoint/2010/main" val="3761690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EFB19-E2CB-A0FC-74AE-99E1731B95D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663904-A000-F4B2-BA41-652CC2E97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1C57393E-E98B-FDE6-B1B0-2BFFE7908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22CE35B4-40A5-758E-B45A-02B49655C66A}"/>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2814F7-4D9F-BE21-2216-ACBF0D2BB214}"/>
              </a:ext>
            </a:extLst>
          </p:cNvPr>
          <p:cNvSpPr txBox="1"/>
          <p:nvPr/>
        </p:nvSpPr>
        <p:spPr>
          <a:xfrm>
            <a:off x="-482600" y="740856"/>
            <a:ext cx="15925108"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600 Block, Laurel – </a:t>
            </a:r>
            <a:r>
              <a:rPr kumimoji="0" lang="en-US" sz="4000" b="1" i="1" u="none" strike="noStrike" kern="1200" cap="none" spc="0" normalizeH="0" baseline="0" noProof="0" dirty="0">
                <a:ln>
                  <a:noFill/>
                </a:ln>
                <a:solidFill>
                  <a:srgbClr val="002060"/>
                </a:solidFill>
                <a:effectLst/>
                <a:uLnTx/>
                <a:uFillTx/>
                <a:latin typeface="Arial"/>
                <a:ea typeface="+mn-ea"/>
                <a:cs typeface="Arial"/>
              </a:rPr>
              <a:t>New</a:t>
            </a:r>
            <a:r>
              <a:rPr kumimoji="0" lang="en-US" sz="4000" b="1" i="0" u="none" strike="noStrike" kern="1200" cap="none" spc="0" normalizeH="0" baseline="0" noProof="0" dirty="0">
                <a:ln>
                  <a:noFill/>
                </a:ln>
                <a:solidFill>
                  <a:srgbClr val="002060"/>
                </a:solidFill>
                <a:effectLst/>
                <a:uLnTx/>
                <a:uFillTx/>
                <a:latin typeface="Arial"/>
                <a:ea typeface="+mn-ea"/>
                <a:cs typeface="Arial"/>
              </a:rPr>
              <a:t> Public Plaza Rendering</a:t>
            </a:r>
          </a:p>
        </p:txBody>
      </p:sp>
      <p:sp>
        <p:nvSpPr>
          <p:cNvPr id="10" name="TextBox 9">
            <a:extLst>
              <a:ext uri="{FF2B5EF4-FFF2-40B4-BE49-F238E27FC236}">
                <a16:creationId xmlns:a16="http://schemas.microsoft.com/office/drawing/2014/main" id="{F5988F18-1B58-1ECA-9659-DA795DD010A1}"/>
              </a:ext>
            </a:extLst>
          </p:cNvPr>
          <p:cNvSpPr txBox="1"/>
          <p:nvPr/>
        </p:nvSpPr>
        <p:spPr>
          <a:xfrm>
            <a:off x="666172" y="2595394"/>
            <a:ext cx="430761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Event space/ programming</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Pavilion/stage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Public seating</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Drinking fountain</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Restrooms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Storage space</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B1AF3EA-F1C7-8D16-91DD-70781A2B0A16}"/>
              </a:ext>
            </a:extLst>
          </p:cNvPr>
          <p:cNvPicPr>
            <a:picLocks noChangeAspect="1"/>
          </p:cNvPicPr>
          <p:nvPr/>
        </p:nvPicPr>
        <p:blipFill>
          <a:blip r:embed="rId4"/>
          <a:stretch>
            <a:fillRect/>
          </a:stretch>
        </p:blipFill>
        <p:spPr>
          <a:xfrm>
            <a:off x="4973782" y="1734749"/>
            <a:ext cx="10443326" cy="6257974"/>
          </a:xfrm>
          <a:prstGeom prst="rect">
            <a:avLst/>
          </a:prstGeom>
        </p:spPr>
      </p:pic>
    </p:spTree>
    <p:extLst>
      <p:ext uri="{BB962C8B-B14F-4D97-AF65-F5344CB8AC3E}">
        <p14:creationId xmlns:p14="http://schemas.microsoft.com/office/powerpoint/2010/main" val="1315606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4ECB-AAB3-B29E-9787-8DCB548AA6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E4CAA2-B2BD-6058-9D7C-4E8E1A344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12DB1334-CD1E-8E57-1898-FF3289B8E2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41FACB34-7F4B-DAC4-F9CC-2D1B0F83BFC9}"/>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2F6D5F8-A1B6-84B8-B824-FDC4EFFA2AA7}"/>
              </a:ext>
            </a:extLst>
          </p:cNvPr>
          <p:cNvSpPr txBox="1"/>
          <p:nvPr/>
        </p:nvSpPr>
        <p:spPr>
          <a:xfrm>
            <a:off x="-482600" y="740856"/>
            <a:ext cx="15925108"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600 Block, Laurel – </a:t>
            </a:r>
            <a:r>
              <a:rPr kumimoji="0" lang="en-US" sz="4000" b="1" i="0" u="none" strike="noStrike" kern="1200" cap="none" spc="0" normalizeH="0" baseline="0" noProof="0" dirty="0">
                <a:ln>
                  <a:noFill/>
                </a:ln>
                <a:solidFill>
                  <a:srgbClr val="002060"/>
                </a:solidFill>
                <a:effectLst/>
                <a:uLnTx/>
                <a:uFillTx/>
                <a:latin typeface="Arial"/>
                <a:ea typeface="+mn-ea"/>
                <a:cs typeface="Arial"/>
              </a:rPr>
              <a:t> </a:t>
            </a:r>
            <a:r>
              <a:rPr kumimoji="0" lang="en-US" sz="4000" b="1" i="1" u="none" strike="noStrike" kern="1200" cap="none" spc="0" normalizeH="0" baseline="0" noProof="0" dirty="0">
                <a:ln>
                  <a:noFill/>
                </a:ln>
                <a:solidFill>
                  <a:srgbClr val="002060"/>
                </a:solidFill>
                <a:effectLst/>
                <a:uLnTx/>
                <a:uFillTx/>
                <a:latin typeface="Arial"/>
                <a:ea typeface="+mn-ea"/>
                <a:cs typeface="Arial"/>
              </a:rPr>
              <a:t>New</a:t>
            </a:r>
            <a:r>
              <a:rPr kumimoji="0" lang="en-US" sz="4000" b="1" i="0" u="none" strike="noStrike" kern="1200" cap="none" spc="0" normalizeH="0" baseline="0" noProof="0" dirty="0">
                <a:ln>
                  <a:noFill/>
                </a:ln>
                <a:solidFill>
                  <a:srgbClr val="002060"/>
                </a:solidFill>
                <a:effectLst/>
                <a:uLnTx/>
                <a:uFillTx/>
                <a:latin typeface="Arial"/>
                <a:ea typeface="+mn-ea"/>
                <a:cs typeface="Arial"/>
              </a:rPr>
              <a:t> Public Plaza Rendering </a:t>
            </a:r>
          </a:p>
        </p:txBody>
      </p:sp>
      <p:sp>
        <p:nvSpPr>
          <p:cNvPr id="10" name="TextBox 9">
            <a:extLst>
              <a:ext uri="{FF2B5EF4-FFF2-40B4-BE49-F238E27FC236}">
                <a16:creationId xmlns:a16="http://schemas.microsoft.com/office/drawing/2014/main" id="{B770AB98-4624-38D7-3742-30AC6C66459A}"/>
              </a:ext>
            </a:extLst>
          </p:cNvPr>
          <p:cNvSpPr txBox="1"/>
          <p:nvPr/>
        </p:nvSpPr>
        <p:spPr>
          <a:xfrm>
            <a:off x="666172" y="2595394"/>
            <a:ext cx="430761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Concert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 name="Picture 5" descr="A group of people outside a building&#10;&#10;AI-generated content may be incorrect.">
            <a:extLst>
              <a:ext uri="{FF2B5EF4-FFF2-40B4-BE49-F238E27FC236}">
                <a16:creationId xmlns:a16="http://schemas.microsoft.com/office/drawing/2014/main" id="{F50A540C-5EB1-5067-73EF-3FCE2A19F5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782" y="1627268"/>
            <a:ext cx="10361449" cy="6365455"/>
          </a:xfrm>
          <a:prstGeom prst="rect">
            <a:avLst/>
          </a:prstGeom>
        </p:spPr>
      </p:pic>
    </p:spTree>
    <p:extLst>
      <p:ext uri="{BB962C8B-B14F-4D97-AF65-F5344CB8AC3E}">
        <p14:creationId xmlns:p14="http://schemas.microsoft.com/office/powerpoint/2010/main" val="3269580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0CA66-0EDA-B364-528E-9F2AE85A50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CABDD0A-72C2-E6C2-1C4F-112853D43C4D}"/>
              </a:ext>
            </a:extLst>
          </p:cNvPr>
          <p:cNvPicPr>
            <a:picLocks noChangeAspect="1"/>
          </p:cNvPicPr>
          <p:nvPr/>
        </p:nvPicPr>
        <p:blipFill>
          <a:blip r:embed="rId3"/>
          <a:stretch>
            <a:fillRect/>
          </a:stretch>
        </p:blipFill>
        <p:spPr>
          <a:xfrm>
            <a:off x="5613400" y="1684641"/>
            <a:ext cx="9301314" cy="6553200"/>
          </a:xfrm>
          <a:prstGeom prst="rect">
            <a:avLst/>
          </a:prstGeom>
        </p:spPr>
      </p:pic>
      <p:pic>
        <p:nvPicPr>
          <p:cNvPr id="2" name="Picture 1">
            <a:extLst>
              <a:ext uri="{FF2B5EF4-FFF2-40B4-BE49-F238E27FC236}">
                <a16:creationId xmlns:a16="http://schemas.microsoft.com/office/drawing/2014/main" id="{DFAC6A42-9A16-602A-C645-F9B67477F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D82BE87D-96C6-EC6E-3E1C-230B876F9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B09E8301-FA2A-EE48-F7A9-5D5EA0954DF4}"/>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279C390-5892-0C21-4CCA-D1DA282D8858}"/>
              </a:ext>
            </a:extLst>
          </p:cNvPr>
          <p:cNvSpPr txBox="1"/>
          <p:nvPr/>
        </p:nvSpPr>
        <p:spPr>
          <a:xfrm>
            <a:off x="-482600" y="740856"/>
            <a:ext cx="159258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700 Block, Laurel Street – </a:t>
            </a:r>
            <a:r>
              <a:rPr kumimoji="0" lang="en-US" sz="4000" b="1" i="0" u="none" strike="noStrike" kern="1200" cap="none" spc="0" normalizeH="0" baseline="0" noProof="0" dirty="0">
                <a:ln>
                  <a:noFill/>
                </a:ln>
                <a:solidFill>
                  <a:srgbClr val="002060"/>
                </a:solidFill>
                <a:effectLst/>
                <a:uLnTx/>
                <a:uFillTx/>
                <a:latin typeface="Arial"/>
                <a:ea typeface="+mn-ea"/>
                <a:cs typeface="Arial"/>
              </a:rPr>
              <a:t>Pedestrian Promenade</a:t>
            </a:r>
          </a:p>
        </p:txBody>
      </p:sp>
      <p:sp>
        <p:nvSpPr>
          <p:cNvPr id="10" name="TextBox 9">
            <a:extLst>
              <a:ext uri="{FF2B5EF4-FFF2-40B4-BE49-F238E27FC236}">
                <a16:creationId xmlns:a16="http://schemas.microsoft.com/office/drawing/2014/main" id="{3D9D9751-FE20-AF18-0022-5D6B4E3FC335}"/>
              </a:ext>
            </a:extLst>
          </p:cNvPr>
          <p:cNvSpPr txBox="1"/>
          <p:nvPr/>
        </p:nvSpPr>
        <p:spPr>
          <a:xfrm>
            <a:off x="812800" y="1755900"/>
            <a:ext cx="586740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Full span transformed into a pedestrian plaza</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8 ft. wide outdoor dining zone</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“Centennial Plaza” at the center</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Fountain/water feature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Rain gardens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Tree groves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Harrington Park improvements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Restrooms</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20 ft. wide emergency access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Retractable bollards</a:t>
            </a:r>
          </a:p>
        </p:txBody>
      </p:sp>
      <p:sp>
        <p:nvSpPr>
          <p:cNvPr id="3" name="TextBox 2">
            <a:extLst>
              <a:ext uri="{FF2B5EF4-FFF2-40B4-BE49-F238E27FC236}">
                <a16:creationId xmlns:a16="http://schemas.microsoft.com/office/drawing/2014/main" id="{16983F27-5735-D089-9661-DC8D57C8124D}"/>
              </a:ext>
            </a:extLst>
          </p:cNvPr>
          <p:cNvSpPr txBox="1"/>
          <p:nvPr/>
        </p:nvSpPr>
        <p:spPr>
          <a:xfrm>
            <a:off x="9123514" y="2354238"/>
            <a:ext cx="5791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Facing South </a:t>
            </a:r>
          </a:p>
        </p:txBody>
      </p:sp>
    </p:spTree>
    <p:extLst>
      <p:ext uri="{BB962C8B-B14F-4D97-AF65-F5344CB8AC3E}">
        <p14:creationId xmlns:p14="http://schemas.microsoft.com/office/powerpoint/2010/main" val="1839738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02138-ECF6-8587-B879-46685ADB16F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2D906A2-1B56-75DE-2B73-0271D017471B}"/>
              </a:ext>
            </a:extLst>
          </p:cNvPr>
          <p:cNvPicPr>
            <a:picLocks noChangeAspect="1"/>
          </p:cNvPicPr>
          <p:nvPr/>
        </p:nvPicPr>
        <p:blipFill>
          <a:blip r:embed="rId3"/>
          <a:stretch>
            <a:fillRect/>
          </a:stretch>
        </p:blipFill>
        <p:spPr>
          <a:xfrm>
            <a:off x="4350264" y="1920181"/>
            <a:ext cx="11302450" cy="5917590"/>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1C000F9D-F333-DAC6-ED28-D27061A95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3B20EB87-753A-9573-1C16-32C25F1C9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440AAB02-848A-92B4-24DD-4C1C778A11C7}"/>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B582713-64B1-463E-1FF6-D9E0DEB8E64D}"/>
              </a:ext>
            </a:extLst>
          </p:cNvPr>
          <p:cNvSpPr txBox="1"/>
          <p:nvPr/>
        </p:nvSpPr>
        <p:spPr>
          <a:xfrm>
            <a:off x="-482600" y="740856"/>
            <a:ext cx="16135314"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700 Block, Laurel Street - </a:t>
            </a:r>
            <a:r>
              <a:rPr kumimoji="0" lang="en-US" sz="4000" b="1" i="0" u="none" strike="noStrike" kern="1200" cap="none" spc="0" normalizeH="0" baseline="0" noProof="0" dirty="0">
                <a:ln>
                  <a:noFill/>
                </a:ln>
                <a:solidFill>
                  <a:srgbClr val="002060"/>
                </a:solidFill>
                <a:effectLst/>
                <a:uLnTx/>
                <a:uFillTx/>
                <a:latin typeface="Arial"/>
                <a:ea typeface="+mn-ea"/>
                <a:cs typeface="Arial"/>
              </a:rPr>
              <a:t>Pedestrian Promenade</a:t>
            </a:r>
          </a:p>
        </p:txBody>
      </p:sp>
      <p:sp>
        <p:nvSpPr>
          <p:cNvPr id="10" name="TextBox 9">
            <a:extLst>
              <a:ext uri="{FF2B5EF4-FFF2-40B4-BE49-F238E27FC236}">
                <a16:creationId xmlns:a16="http://schemas.microsoft.com/office/drawing/2014/main" id="{FE3CACD4-F2D1-4283-DA35-030DF9B75CE9}"/>
              </a:ext>
            </a:extLst>
          </p:cNvPr>
          <p:cNvSpPr txBox="1"/>
          <p:nvPr/>
        </p:nvSpPr>
        <p:spPr>
          <a:xfrm>
            <a:off x="889000" y="1684641"/>
            <a:ext cx="631882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Entry plazas at opposite ends of the block</a:t>
            </a:r>
          </a:p>
          <a:p>
            <a:pPr marL="685800" indent="-685800">
              <a:buFont typeface="Arial" panose="020B0604020202020204" pitchFamily="34" charset="0"/>
              <a:buChar char="•"/>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Sinuous promenade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Pavilion/stage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Public seating</a:t>
            </a:r>
          </a:p>
          <a:p>
            <a:pPr marL="685800" indent="-685800">
              <a:buFont typeface="Arial" panose="020B0604020202020204" pitchFamily="34" charset="0"/>
              <a:buChar char="•"/>
              <a:defRPr/>
            </a:pPr>
            <a:r>
              <a:rPr lang="en-US" sz="2400" b="1" dirty="0">
                <a:solidFill>
                  <a:srgbClr val="002060"/>
                </a:solidFill>
                <a:latin typeface="Calibri" panose="020F0502020204030204"/>
              </a:rPr>
              <a:t>Murals/Art/Sculpture options</a:t>
            </a:r>
          </a:p>
          <a:p>
            <a:pPr marR="0" lvl="0" algn="l" defTabSz="914400" rtl="0" eaLnBrk="1" fontAlgn="auto" latinLnBrk="0" hangingPunct="1">
              <a:lnSpc>
                <a:spcPct val="100000"/>
              </a:lnSpc>
              <a:spcBef>
                <a:spcPts val="0"/>
              </a:spcBef>
              <a:spcAft>
                <a:spcPts val="0"/>
              </a:spcAft>
              <a:buClrTx/>
              <a:buSzTx/>
              <a:tabLst/>
              <a:defRPr/>
            </a:pPr>
            <a:endParaRPr lang="en-US" sz="2400" b="1" dirty="0">
              <a:solidFill>
                <a:srgbClr val="00206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367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6006-CC4D-E33E-9134-52AF27B5B14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6AF290-D044-3BCD-5036-B8E34B47B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4039F53E-BEAC-C068-CBDA-33DA280FA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A61FC670-7C55-92CA-72E5-10B20146C065}"/>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CB11A28-A878-464C-C5DB-9A69462986E6}"/>
              </a:ext>
            </a:extLst>
          </p:cNvPr>
          <p:cNvSpPr txBox="1"/>
          <p:nvPr/>
        </p:nvSpPr>
        <p:spPr>
          <a:xfrm>
            <a:off x="-482600" y="740856"/>
            <a:ext cx="15925108"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San Carlos Avenue – </a:t>
            </a:r>
            <a:r>
              <a:rPr kumimoji="0" lang="en-US" sz="4000" b="1" u="none" strike="noStrike" kern="1200" cap="none" spc="0" normalizeH="0" baseline="0" noProof="0" dirty="0">
                <a:ln>
                  <a:noFill/>
                </a:ln>
                <a:solidFill>
                  <a:srgbClr val="002060"/>
                </a:solidFill>
                <a:effectLst/>
                <a:uLnTx/>
                <a:uFillTx/>
                <a:latin typeface="Arial"/>
                <a:ea typeface="+mn-ea"/>
                <a:cs typeface="Arial"/>
              </a:rPr>
              <a:t>The Gateway to Downtown</a:t>
            </a:r>
          </a:p>
        </p:txBody>
      </p:sp>
      <p:pic>
        <p:nvPicPr>
          <p:cNvPr id="9" name="Picture 8">
            <a:extLst>
              <a:ext uri="{FF2B5EF4-FFF2-40B4-BE49-F238E27FC236}">
                <a16:creationId xmlns:a16="http://schemas.microsoft.com/office/drawing/2014/main" id="{1E4C8745-CFA7-C1AC-936E-2F0E43FED3AC}"/>
              </a:ext>
            </a:extLst>
          </p:cNvPr>
          <p:cNvPicPr>
            <a:picLocks noChangeAspect="1"/>
          </p:cNvPicPr>
          <p:nvPr/>
        </p:nvPicPr>
        <p:blipFill>
          <a:blip r:embed="rId4"/>
          <a:srcRect t="22346"/>
          <a:stretch/>
        </p:blipFill>
        <p:spPr>
          <a:xfrm>
            <a:off x="4546600" y="1828800"/>
            <a:ext cx="10895908" cy="5990694"/>
          </a:xfrm>
          <a:prstGeom prst="rect">
            <a:avLst/>
          </a:prstGeom>
        </p:spPr>
      </p:pic>
      <p:sp>
        <p:nvSpPr>
          <p:cNvPr id="10" name="TextBox 9">
            <a:extLst>
              <a:ext uri="{FF2B5EF4-FFF2-40B4-BE49-F238E27FC236}">
                <a16:creationId xmlns:a16="http://schemas.microsoft.com/office/drawing/2014/main" id="{869D0A73-29BC-021C-54A3-C6C3D7B668E5}"/>
              </a:ext>
            </a:extLst>
          </p:cNvPr>
          <p:cNvSpPr txBox="1"/>
          <p:nvPr/>
        </p:nvSpPr>
        <p:spPr>
          <a:xfrm>
            <a:off x="797133" y="2043312"/>
            <a:ext cx="4871028"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20 ft. sidewalks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Protected bicycle lanes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New gateway monument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Multi-use curb </a:t>
            </a:r>
            <a:r>
              <a:rPr lang="en-US" sz="2400" b="1" dirty="0">
                <a:solidFill>
                  <a:srgbClr val="002060"/>
                </a:solidFill>
                <a:latin typeface="Calibri" panose="020F0502020204030204"/>
              </a:rPr>
              <a:t>lane/zone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Retractable bollards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Public transit integration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Travel lane each direction, </a:t>
            </a:r>
            <a:r>
              <a:rPr lang="en-US" sz="2400" b="1" dirty="0">
                <a:solidFill>
                  <a:srgbClr val="002060"/>
                </a:solidFill>
                <a:latin typeface="Calibri" panose="020F0502020204030204"/>
              </a:rPr>
              <a:t>with additional center turn lane</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728752-1C3E-6037-12DD-4982D8814BF0}"/>
              </a:ext>
            </a:extLst>
          </p:cNvPr>
          <p:cNvSpPr txBox="1"/>
          <p:nvPr/>
        </p:nvSpPr>
        <p:spPr>
          <a:xfrm>
            <a:off x="7366000" y="2340281"/>
            <a:ext cx="5791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Facing El Camino Real | Caltrain Station</a:t>
            </a:r>
          </a:p>
        </p:txBody>
      </p:sp>
    </p:spTree>
    <p:extLst>
      <p:ext uri="{BB962C8B-B14F-4D97-AF65-F5344CB8AC3E}">
        <p14:creationId xmlns:p14="http://schemas.microsoft.com/office/powerpoint/2010/main" val="3665908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D3FB-3BB6-D576-60E0-7E15A28BC6D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EBFBE9-C3FD-1D70-850B-92307D2EC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1C60D9A3-7473-9706-FF08-49B4F9953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F7EC73EC-F0FE-BDC5-36DB-E5DC4BEDC172}"/>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0AF3362-E748-E707-40B9-6D316C7091E5}"/>
              </a:ext>
            </a:extLst>
          </p:cNvPr>
          <p:cNvSpPr txBox="1"/>
          <p:nvPr/>
        </p:nvSpPr>
        <p:spPr>
          <a:xfrm>
            <a:off x="-482600" y="740856"/>
            <a:ext cx="158496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El Camino Real – </a:t>
            </a:r>
            <a:r>
              <a:rPr kumimoji="0" lang="en-US" sz="4000" b="1" i="0" u="none" strike="noStrike" kern="1200" cap="none" spc="0" normalizeH="0" baseline="0" noProof="0" dirty="0">
                <a:ln>
                  <a:noFill/>
                </a:ln>
                <a:solidFill>
                  <a:srgbClr val="002060"/>
                </a:solidFill>
                <a:effectLst/>
                <a:uLnTx/>
                <a:uFillTx/>
                <a:latin typeface="Arial"/>
                <a:ea typeface="+mn-ea"/>
                <a:cs typeface="Arial"/>
              </a:rPr>
              <a:t>The Grand Boulevard</a:t>
            </a:r>
          </a:p>
        </p:txBody>
      </p:sp>
      <p:sp>
        <p:nvSpPr>
          <p:cNvPr id="10" name="TextBox 9">
            <a:extLst>
              <a:ext uri="{FF2B5EF4-FFF2-40B4-BE49-F238E27FC236}">
                <a16:creationId xmlns:a16="http://schemas.microsoft.com/office/drawing/2014/main" id="{C36C868F-06B9-F063-DFF4-3F14A40306B9}"/>
              </a:ext>
            </a:extLst>
          </p:cNvPr>
          <p:cNvSpPr txBox="1"/>
          <p:nvPr/>
        </p:nvSpPr>
        <p:spPr>
          <a:xfrm>
            <a:off x="883920" y="3157478"/>
            <a:ext cx="410902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20 ft. sidewalks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Protected bicycle lanes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Parking on west side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Two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tra</a:t>
            </a:r>
            <a:r>
              <a:rPr lang="en-US" sz="2400" b="1" dirty="0">
                <a:solidFill>
                  <a:srgbClr val="002060"/>
                </a:solidFill>
                <a:latin typeface="Calibri" panose="020F0502020204030204"/>
              </a:rPr>
              <a:t>vel lanes, each direction and turn lane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Public transit integration</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65389A-8996-0A9D-5FC2-252487FBBE82}"/>
              </a:ext>
            </a:extLst>
          </p:cNvPr>
          <p:cNvPicPr>
            <a:picLocks noChangeAspect="1"/>
          </p:cNvPicPr>
          <p:nvPr/>
        </p:nvPicPr>
        <p:blipFill>
          <a:blip r:embed="rId4"/>
          <a:stretch>
            <a:fillRect/>
          </a:stretch>
        </p:blipFill>
        <p:spPr>
          <a:xfrm>
            <a:off x="5184444" y="1780781"/>
            <a:ext cx="10187636" cy="6598212"/>
          </a:xfrm>
          <a:prstGeom prst="rect">
            <a:avLst/>
          </a:prstGeom>
        </p:spPr>
      </p:pic>
      <p:sp>
        <p:nvSpPr>
          <p:cNvPr id="3" name="TextBox 2">
            <a:extLst>
              <a:ext uri="{FF2B5EF4-FFF2-40B4-BE49-F238E27FC236}">
                <a16:creationId xmlns:a16="http://schemas.microsoft.com/office/drawing/2014/main" id="{74D4C545-AA9A-3375-7F84-794BFCAB1B21}"/>
              </a:ext>
            </a:extLst>
          </p:cNvPr>
          <p:cNvSpPr txBox="1"/>
          <p:nvPr/>
        </p:nvSpPr>
        <p:spPr>
          <a:xfrm>
            <a:off x="883920" y="6214408"/>
            <a:ext cx="4109028" cy="1938992"/>
          </a:xfrm>
          <a:prstGeom prst="rect">
            <a:avLst/>
          </a:prstGeom>
          <a:solidFill>
            <a:schemeClr val="accent4">
              <a:lumMod val="20000"/>
              <a:lumOff val="80000"/>
            </a:schemeClr>
          </a:solidFill>
          <a:effectLst>
            <a:glow rad="139700">
              <a:schemeClr val="accent4">
                <a:satMod val="175000"/>
                <a:alpha val="40000"/>
              </a:schemeClr>
            </a:glow>
          </a:effectLst>
        </p:spPr>
        <p:txBody>
          <a:bodyPr wrap="square" rtlCol="0">
            <a:spAutoFit/>
          </a:bodyPr>
          <a:lstStyle/>
          <a:p>
            <a:r>
              <a:rPr lang="en-US" sz="2000" i="1" dirty="0">
                <a:solidFill>
                  <a:srgbClr val="002060"/>
                </a:solidFill>
              </a:rPr>
              <a:t>“Supports multi-modal transportation by incorporating key elements such as protected bicycle lanes, widened sidewalks, and in-lane bust stop to offer a comprehensive multi-modal experience.”</a:t>
            </a:r>
          </a:p>
        </p:txBody>
      </p:sp>
      <p:pic>
        <p:nvPicPr>
          <p:cNvPr id="9" name="Picture 8">
            <a:extLst>
              <a:ext uri="{FF2B5EF4-FFF2-40B4-BE49-F238E27FC236}">
                <a16:creationId xmlns:a16="http://schemas.microsoft.com/office/drawing/2014/main" id="{E1F9B658-B97C-0D83-602A-BAEAE08B4413}"/>
              </a:ext>
            </a:extLst>
          </p:cNvPr>
          <p:cNvPicPr>
            <a:picLocks noChangeAspect="1"/>
          </p:cNvPicPr>
          <p:nvPr/>
        </p:nvPicPr>
        <p:blipFill>
          <a:blip r:embed="rId5"/>
          <a:stretch>
            <a:fillRect/>
          </a:stretch>
        </p:blipFill>
        <p:spPr>
          <a:xfrm>
            <a:off x="687846" y="1699946"/>
            <a:ext cx="1725154" cy="1424254"/>
          </a:xfrm>
          <a:prstGeom prst="rect">
            <a:avLst/>
          </a:prstGeom>
        </p:spPr>
      </p:pic>
      <p:pic>
        <p:nvPicPr>
          <p:cNvPr id="12" name="Picture 11">
            <a:extLst>
              <a:ext uri="{FF2B5EF4-FFF2-40B4-BE49-F238E27FC236}">
                <a16:creationId xmlns:a16="http://schemas.microsoft.com/office/drawing/2014/main" id="{9DF0B150-22FB-A290-3811-55DEF0F220A2}"/>
              </a:ext>
            </a:extLst>
          </p:cNvPr>
          <p:cNvPicPr>
            <a:picLocks noChangeAspect="1"/>
          </p:cNvPicPr>
          <p:nvPr/>
        </p:nvPicPr>
        <p:blipFill>
          <a:blip r:embed="rId6"/>
          <a:stretch>
            <a:fillRect/>
          </a:stretch>
        </p:blipFill>
        <p:spPr>
          <a:xfrm>
            <a:off x="2842830" y="1780781"/>
            <a:ext cx="2008570" cy="1418154"/>
          </a:xfrm>
          <a:prstGeom prst="rect">
            <a:avLst/>
          </a:prstGeom>
          <a:effectLst>
            <a:outerShdw blurRad="50800" dist="38100" dir="16200000" rotWithShape="0">
              <a:prstClr val="black">
                <a:alpha val="40000"/>
              </a:prstClr>
            </a:outerShdw>
          </a:effectLst>
        </p:spPr>
      </p:pic>
      <p:sp>
        <p:nvSpPr>
          <p:cNvPr id="8" name="TextBox 7">
            <a:extLst>
              <a:ext uri="{FF2B5EF4-FFF2-40B4-BE49-F238E27FC236}">
                <a16:creationId xmlns:a16="http://schemas.microsoft.com/office/drawing/2014/main" id="{75777F22-2399-972E-0CF3-A8D3FD79D303}"/>
              </a:ext>
            </a:extLst>
          </p:cNvPr>
          <p:cNvSpPr txBox="1"/>
          <p:nvPr/>
        </p:nvSpPr>
        <p:spPr>
          <a:xfrm>
            <a:off x="8813800" y="2513807"/>
            <a:ext cx="5791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Northbound El Camino Real </a:t>
            </a:r>
          </a:p>
        </p:txBody>
      </p:sp>
    </p:spTree>
    <p:extLst>
      <p:ext uri="{BB962C8B-B14F-4D97-AF65-F5344CB8AC3E}">
        <p14:creationId xmlns:p14="http://schemas.microsoft.com/office/powerpoint/2010/main" val="3716997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D485-7E41-1A94-5DE5-73066D27467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93269E-88B5-B2E5-64FA-D3DBB3533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B18AE996-2ED5-BF94-AB21-876FF08D8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BFE99BBC-282D-0A47-7C93-4261831BB336}"/>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D7C58C8-A31A-57E1-637E-AC28A913E26D}"/>
              </a:ext>
            </a:extLst>
          </p:cNvPr>
          <p:cNvSpPr txBox="1"/>
          <p:nvPr/>
        </p:nvSpPr>
        <p:spPr>
          <a:xfrm>
            <a:off x="-482600" y="740856"/>
            <a:ext cx="158496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Cherry &amp; Olive Streets – </a:t>
            </a:r>
            <a:r>
              <a:rPr kumimoji="0" lang="en-US" sz="3200" b="1" i="0" u="none" strike="noStrike" kern="1200" cap="none" spc="0" normalizeH="0" baseline="0" noProof="0" dirty="0">
                <a:ln>
                  <a:noFill/>
                </a:ln>
                <a:solidFill>
                  <a:srgbClr val="002060"/>
                </a:solidFill>
                <a:effectLst/>
                <a:uLnTx/>
                <a:uFillTx/>
                <a:latin typeface="Arial"/>
                <a:ea typeface="+mn-ea"/>
                <a:cs typeface="Arial"/>
              </a:rPr>
              <a:t>Bicycle and Pedestrian Friendly</a:t>
            </a:r>
          </a:p>
        </p:txBody>
      </p:sp>
      <p:sp>
        <p:nvSpPr>
          <p:cNvPr id="10" name="TextBox 9">
            <a:extLst>
              <a:ext uri="{FF2B5EF4-FFF2-40B4-BE49-F238E27FC236}">
                <a16:creationId xmlns:a16="http://schemas.microsoft.com/office/drawing/2014/main" id="{707F0B16-FAC6-7BE8-A1D8-09C3B1225DD2}"/>
              </a:ext>
            </a:extLst>
          </p:cNvPr>
          <p:cNvSpPr txBox="1"/>
          <p:nvPr/>
        </p:nvSpPr>
        <p:spPr>
          <a:xfrm>
            <a:off x="894772" y="2116945"/>
            <a:ext cx="6088902"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6 ft. </a:t>
            </a:r>
            <a:r>
              <a:rPr lang="en-US" sz="2400" b="1" dirty="0">
                <a:solidFill>
                  <a:srgbClr val="002060"/>
                </a:solidFill>
                <a:latin typeface="Calibri" panose="020F0502020204030204"/>
              </a:rPr>
              <a:t>wide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sidewalks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New trees and tree grates</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Shared bicycle lanes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Parking / Pick-Up Drop Off on both sides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One travel lane each direction</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2514C97-A462-A5F7-7AFF-28B775CFD0A4}"/>
              </a:ext>
            </a:extLst>
          </p:cNvPr>
          <p:cNvPicPr>
            <a:picLocks noChangeAspect="1"/>
          </p:cNvPicPr>
          <p:nvPr/>
        </p:nvPicPr>
        <p:blipFill>
          <a:blip r:embed="rId4"/>
          <a:stretch>
            <a:fillRect/>
          </a:stretch>
        </p:blipFill>
        <p:spPr>
          <a:xfrm>
            <a:off x="6983674" y="1642341"/>
            <a:ext cx="8154726" cy="6398514"/>
          </a:xfrm>
          <a:prstGeom prst="rect">
            <a:avLst/>
          </a:prstGeom>
        </p:spPr>
      </p:pic>
      <p:sp>
        <p:nvSpPr>
          <p:cNvPr id="3" name="TextBox 2">
            <a:extLst>
              <a:ext uri="{FF2B5EF4-FFF2-40B4-BE49-F238E27FC236}">
                <a16:creationId xmlns:a16="http://schemas.microsoft.com/office/drawing/2014/main" id="{A6B2C00D-3078-0C70-39A2-A61B5C976E8E}"/>
              </a:ext>
            </a:extLst>
          </p:cNvPr>
          <p:cNvSpPr txBox="1"/>
          <p:nvPr/>
        </p:nvSpPr>
        <p:spPr>
          <a:xfrm>
            <a:off x="9347200" y="2355293"/>
            <a:ext cx="5791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Facing El Camino Real </a:t>
            </a:r>
          </a:p>
        </p:txBody>
      </p:sp>
    </p:spTree>
    <p:extLst>
      <p:ext uri="{BB962C8B-B14F-4D97-AF65-F5344CB8AC3E}">
        <p14:creationId xmlns:p14="http://schemas.microsoft.com/office/powerpoint/2010/main" val="1670544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F829E-528C-8A81-4686-C48BCB7BBC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BCEE9F-EA47-4C77-D14D-9C3E6FAAE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B832BFC3-B843-3B5D-BBD7-9D6C08E78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EB3EA0AC-35F1-65FC-3D1C-17733E92E67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8FBB7CF-BA68-1692-A162-75503DF6DDB7}"/>
              </a:ext>
            </a:extLst>
          </p:cNvPr>
          <p:cNvSpPr txBox="1"/>
          <p:nvPr/>
        </p:nvSpPr>
        <p:spPr>
          <a:xfrm>
            <a:off x="-482600" y="740856"/>
            <a:ext cx="158496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Arroyo Avenue – </a:t>
            </a:r>
            <a:r>
              <a:rPr kumimoji="0" lang="en-US" sz="4000" b="1" i="0" u="none" strike="noStrike" kern="1200" cap="none" spc="0" normalizeH="0" baseline="0" noProof="0" dirty="0">
                <a:ln>
                  <a:noFill/>
                </a:ln>
                <a:solidFill>
                  <a:srgbClr val="002060"/>
                </a:solidFill>
                <a:effectLst/>
                <a:uLnTx/>
                <a:uFillTx/>
                <a:latin typeface="Arial"/>
                <a:ea typeface="+mn-ea"/>
                <a:cs typeface="Arial"/>
              </a:rPr>
              <a:t>Bicycle and Pedestrian Friendly</a:t>
            </a:r>
          </a:p>
        </p:txBody>
      </p:sp>
      <p:sp>
        <p:nvSpPr>
          <p:cNvPr id="10" name="TextBox 9">
            <a:extLst>
              <a:ext uri="{FF2B5EF4-FFF2-40B4-BE49-F238E27FC236}">
                <a16:creationId xmlns:a16="http://schemas.microsoft.com/office/drawing/2014/main" id="{DE041C39-C372-ACE6-D181-556AC1D43FB4}"/>
              </a:ext>
            </a:extLst>
          </p:cNvPr>
          <p:cNvSpPr txBox="1"/>
          <p:nvPr/>
        </p:nvSpPr>
        <p:spPr>
          <a:xfrm>
            <a:off x="883920" y="2025741"/>
            <a:ext cx="410902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Widened sidewalks:</a:t>
            </a:r>
          </a:p>
          <a:p>
            <a:pPr marL="1143000" lvl="1" indent="-685800">
              <a:buFont typeface="Arial" panose="020B0604020202020204" pitchFamily="34" charset="0"/>
              <a:buChar char="•"/>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17 ft wide north side</a:t>
            </a:r>
          </a:p>
          <a:p>
            <a:pPr marL="1143000" lvl="1" indent="-685800">
              <a:buFont typeface="Arial" panose="020B0604020202020204" pitchFamily="34" charset="0"/>
              <a:buChar char="•"/>
              <a:defRPr/>
            </a:pPr>
            <a:r>
              <a:rPr lang="en-US" sz="2400" b="1" dirty="0">
                <a:solidFill>
                  <a:srgbClr val="002060"/>
                </a:solidFill>
                <a:latin typeface="Calibri" panose="020F0502020204030204"/>
              </a:rPr>
              <a:t>6 ft wide south side</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S</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hared bicycle lanes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Narrowed travel lanes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Speed calming measures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On</a:t>
            </a:r>
            <a:r>
              <a:rPr lang="en-US" sz="2400" b="1" dirty="0">
                <a:solidFill>
                  <a:srgbClr val="002060"/>
                </a:solidFill>
                <a:latin typeface="Calibri" panose="020F0502020204030204"/>
              </a:rPr>
              <a:t>-street parking </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a:t>
            </a:r>
            <a:r>
              <a:rPr lang="en-US" sz="2400" b="1" dirty="0">
                <a:solidFill>
                  <a:srgbClr val="002060"/>
                </a:solidFill>
                <a:latin typeface="Calibri" panose="020F0502020204030204"/>
              </a:rPr>
              <a:t>ick-Up/Drop-Off</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Pedestrian and Bicycle connector to the East Side</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FF75305-37CA-07AD-2BAE-74449B2D5AD4}"/>
              </a:ext>
            </a:extLst>
          </p:cNvPr>
          <p:cNvPicPr>
            <a:picLocks noChangeAspect="1"/>
          </p:cNvPicPr>
          <p:nvPr/>
        </p:nvPicPr>
        <p:blipFill>
          <a:blip r:embed="rId4"/>
          <a:stretch>
            <a:fillRect/>
          </a:stretch>
        </p:blipFill>
        <p:spPr>
          <a:xfrm>
            <a:off x="6375400" y="1551089"/>
            <a:ext cx="8565812" cy="6600714"/>
          </a:xfrm>
          <a:prstGeom prst="rect">
            <a:avLst/>
          </a:prstGeom>
        </p:spPr>
      </p:pic>
      <p:sp>
        <p:nvSpPr>
          <p:cNvPr id="3" name="TextBox 2">
            <a:extLst>
              <a:ext uri="{FF2B5EF4-FFF2-40B4-BE49-F238E27FC236}">
                <a16:creationId xmlns:a16="http://schemas.microsoft.com/office/drawing/2014/main" id="{D670DF6E-62FB-74AE-EEC9-9DE5842C429B}"/>
              </a:ext>
            </a:extLst>
          </p:cNvPr>
          <p:cNvSpPr txBox="1"/>
          <p:nvPr/>
        </p:nvSpPr>
        <p:spPr>
          <a:xfrm>
            <a:off x="9150012" y="2394120"/>
            <a:ext cx="5791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Facing El Camino Real</a:t>
            </a:r>
          </a:p>
        </p:txBody>
      </p:sp>
    </p:spTree>
    <p:extLst>
      <p:ext uri="{BB962C8B-B14F-4D97-AF65-F5344CB8AC3E}">
        <p14:creationId xmlns:p14="http://schemas.microsoft.com/office/powerpoint/2010/main" val="4224858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EB32B-083D-F01F-AEC8-106C522069C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5AC99C0-CBAF-2720-80FB-AF4C294B1CD3}"/>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F4A9BF1-6666-8B70-DA19-35E4D7558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9B603860-A6AF-2D3C-90D6-EFF6AA690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98CC5FB1-1798-117D-6E74-7407ACF13F48}"/>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2DBCB93-FCF2-DC5A-4FBC-5E3893922DFA}"/>
              </a:ext>
            </a:extLst>
          </p:cNvPr>
          <p:cNvSpPr txBox="1"/>
          <p:nvPr/>
        </p:nvSpPr>
        <p:spPr>
          <a:xfrm>
            <a:off x="1422400" y="964847"/>
            <a:ext cx="12801600" cy="748988"/>
          </a:xfrm>
          <a:prstGeom prst="rect">
            <a:avLst/>
          </a:prstGeom>
          <a:noFill/>
        </p:spPr>
        <p:txBody>
          <a:bodyPr wrap="square" rtlCol="0">
            <a:spAutoFit/>
          </a:bodyPr>
          <a:lstStyle/>
          <a:p>
            <a:pPr marL="1219169" marR="0" lvl="2" indent="0" algn="l" defTabSz="1219170" rtl="0" eaLnBrk="1" fontAlgn="auto" latinLnBrk="0" hangingPunct="1">
              <a:lnSpc>
                <a:spcPct val="100000"/>
              </a:lnSpc>
              <a:spcBef>
                <a:spcPts val="133"/>
              </a:spcBef>
              <a:spcAft>
                <a:spcPts val="133"/>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Mid-Laurel and South Laurel (</a:t>
            </a:r>
            <a:r>
              <a:rPr kumimoji="0" lang="en-US" sz="42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SoLA</a:t>
            </a: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Street</a:t>
            </a:r>
            <a:endParaRPr kumimoji="0" lang="en-US" sz="4267" b="1"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pic>
        <p:nvPicPr>
          <p:cNvPr id="9" name="Picture 8">
            <a:extLst>
              <a:ext uri="{FF2B5EF4-FFF2-40B4-BE49-F238E27FC236}">
                <a16:creationId xmlns:a16="http://schemas.microsoft.com/office/drawing/2014/main" id="{D0581173-95AB-AC89-3FC7-543947B64A44}"/>
              </a:ext>
            </a:extLst>
          </p:cNvPr>
          <p:cNvPicPr>
            <a:picLocks noChangeAspect="1"/>
          </p:cNvPicPr>
          <p:nvPr/>
        </p:nvPicPr>
        <p:blipFill>
          <a:blip r:embed="rId4"/>
          <a:stretch>
            <a:fillRect/>
          </a:stretch>
        </p:blipFill>
        <p:spPr>
          <a:xfrm>
            <a:off x="920866" y="2135133"/>
            <a:ext cx="14414264" cy="5486400"/>
          </a:xfrm>
          <a:prstGeom prst="rect">
            <a:avLst/>
          </a:prstGeom>
        </p:spPr>
      </p:pic>
    </p:spTree>
    <p:extLst>
      <p:ext uri="{BB962C8B-B14F-4D97-AF65-F5344CB8AC3E}">
        <p14:creationId xmlns:p14="http://schemas.microsoft.com/office/powerpoint/2010/main" val="428773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901DDE-7C1D-74F8-EFB0-12CDC1C6C8F7}"/>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srgbClr val="002060"/>
              </a:solidFill>
              <a:latin typeface="Calibri" panose="020F0502020204030204"/>
            </a:endParaRPr>
          </a:p>
        </p:txBody>
      </p:sp>
      <p:sp>
        <p:nvSpPr>
          <p:cNvPr id="13" name="TextBox 12">
            <a:extLst>
              <a:ext uri="{FF2B5EF4-FFF2-40B4-BE49-F238E27FC236}">
                <a16:creationId xmlns:a16="http://schemas.microsoft.com/office/drawing/2014/main" id="{4BB8B7E0-E1AA-8233-7A96-9872D82F9963}"/>
              </a:ext>
            </a:extLst>
          </p:cNvPr>
          <p:cNvSpPr txBox="1"/>
          <p:nvPr/>
        </p:nvSpPr>
        <p:spPr>
          <a:xfrm>
            <a:off x="1" y="1155606"/>
            <a:ext cx="11015276" cy="913007"/>
          </a:xfrm>
          <a:prstGeom prst="rect">
            <a:avLst/>
          </a:prstGeom>
          <a:noFill/>
        </p:spPr>
        <p:txBody>
          <a:bodyPr wrap="square" rtlCol="0">
            <a:spAutoFit/>
          </a:bodyPr>
          <a:lstStyle/>
          <a:p>
            <a:pPr defTabSz="1219170"/>
            <a:r>
              <a:rPr lang="en-US" sz="5333" b="1">
                <a:solidFill>
                  <a:prstClr val="white"/>
                </a:solidFill>
                <a:latin typeface="Arial" panose="020B0604020202020204" pitchFamily="34" charset="0"/>
                <a:cs typeface="Arial" panose="020B0604020202020204" pitchFamily="34" charset="0"/>
              </a:rPr>
              <a:t>	Agenda</a:t>
            </a:r>
          </a:p>
        </p:txBody>
      </p:sp>
      <p:pic>
        <p:nvPicPr>
          <p:cNvPr id="2" name="Picture 1">
            <a:extLst>
              <a:ext uri="{FF2B5EF4-FFF2-40B4-BE49-F238E27FC236}">
                <a16:creationId xmlns:a16="http://schemas.microsoft.com/office/drawing/2014/main" id="{25F64B56-0DB5-9283-9534-7AFDC5842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FE6AF89E-AEDA-8332-68C0-19A42E544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23D2670B-287F-811F-7DE0-8A5214EE144C}"/>
              </a:ext>
            </a:extLst>
          </p:cNvPr>
          <p:cNvSpPr>
            <a:spLocks noGrp="1"/>
          </p:cNvSpPr>
          <p:nvPr>
            <p:ph type="sldNum" sz="quarter" idx="12"/>
          </p:nvPr>
        </p:nvSpPr>
        <p:spPr/>
        <p:txBody>
          <a:bodyPr/>
          <a:lstStyle/>
          <a:p>
            <a:pPr defTabSz="1219170"/>
            <a:fld id="{9E7CD5DC-148F-40DF-B92C-3A6F095E425F}" type="slidenum">
              <a:rPr lang="en-US">
                <a:solidFill>
                  <a:prstClr val="black">
                    <a:tint val="75000"/>
                  </a:prstClr>
                </a:solidFill>
                <a:latin typeface="Calibri" panose="020F0502020204030204"/>
              </a:rPr>
              <a:pPr defTabSz="1219170"/>
              <a:t>3</a:t>
            </a:fld>
            <a:endParaRPr lang="en-US">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536FDA2A-E520-4CD4-9887-CFECAB5B94EE}"/>
              </a:ext>
            </a:extLst>
          </p:cNvPr>
          <p:cNvSpPr txBox="1"/>
          <p:nvPr/>
        </p:nvSpPr>
        <p:spPr>
          <a:xfrm>
            <a:off x="0" y="2209800"/>
            <a:ext cx="15443200" cy="5837495"/>
          </a:xfrm>
          <a:prstGeom prst="rect">
            <a:avLst/>
          </a:prstGeom>
          <a:noFill/>
        </p:spPr>
        <p:txBody>
          <a:bodyPr wrap="square" rtlCol="0">
            <a:spAutoFit/>
          </a:bodyPr>
          <a:lstStyle/>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Planning &amp; Transportation Commission Recommendation </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Project Summary </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Downtown Vision and Guiding Principles </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Downtown Core – Public Realm Design</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Mid-Laurel and South Laurel (</a:t>
            </a:r>
            <a:r>
              <a:rPr lang="en-US" sz="4000" dirty="0" err="1">
                <a:solidFill>
                  <a:prstClr val="white"/>
                </a:solidFill>
                <a:latin typeface="Arial" panose="020B0604020202020204" pitchFamily="34" charset="0"/>
                <a:cs typeface="Arial" panose="020B0604020202020204" pitchFamily="34" charset="0"/>
              </a:rPr>
              <a:t>SoLa</a:t>
            </a:r>
            <a:r>
              <a:rPr lang="en-US" sz="4000" dirty="0">
                <a:solidFill>
                  <a:prstClr val="white"/>
                </a:solidFill>
                <a:latin typeface="Arial" panose="020B0604020202020204" pitchFamily="34" charset="0"/>
                <a:cs typeface="Arial" panose="020B0604020202020204" pitchFamily="34" charset="0"/>
              </a:rPr>
              <a:t>) Street</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Alleys</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Materials, Public Art, Green Infrastructure, Wayfinding</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Phasing and Funding Strategies</a:t>
            </a:r>
          </a:p>
          <a:p>
            <a:pPr marL="1828754" lvl="2" indent="-609585" defTabSz="1219170">
              <a:spcBef>
                <a:spcPts val="133"/>
              </a:spcBef>
              <a:spcAft>
                <a:spcPts val="133"/>
              </a:spcAft>
              <a:buFont typeface="Wingdings" panose="05000000000000000000" pitchFamily="2" charset="2"/>
              <a:buChar char="§"/>
            </a:pPr>
            <a:r>
              <a:rPr lang="en-US" sz="4000" dirty="0">
                <a:solidFill>
                  <a:prstClr val="white"/>
                </a:solidFill>
                <a:latin typeface="Arial" panose="020B0604020202020204" pitchFamily="34" charset="0"/>
                <a:cs typeface="Arial" panose="020B0604020202020204" pitchFamily="34" charset="0"/>
              </a:rPr>
              <a:t>Next Steps</a:t>
            </a:r>
            <a:endParaRPr lang="en-US" sz="4000" dirty="0">
              <a:solidFill>
                <a:prstClr val="white"/>
              </a:solidFill>
              <a:latin typeface="Akzidenz-Grotesk Std Regular" panose="02000503030000020003" pitchFamily="2" charset="0"/>
            </a:endParaRPr>
          </a:p>
        </p:txBody>
      </p:sp>
    </p:spTree>
    <p:extLst>
      <p:ext uri="{BB962C8B-B14F-4D97-AF65-F5344CB8AC3E}">
        <p14:creationId xmlns:p14="http://schemas.microsoft.com/office/powerpoint/2010/main" val="3944946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9BC00-6865-C5FC-5B69-877523C721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1607C9-DF3A-5EA3-E8F1-6732D3221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21AC8F6C-DB7D-6F81-0940-85EFC8C4B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1148DD50-D35B-7841-293B-72D623C78B00}"/>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E2E707-1CE8-231E-25C4-490307DAE8C3}"/>
              </a:ext>
            </a:extLst>
          </p:cNvPr>
          <p:cNvSpPr txBox="1"/>
          <p:nvPr/>
        </p:nvSpPr>
        <p:spPr>
          <a:xfrm>
            <a:off x="-482600" y="740856"/>
            <a:ext cx="133350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Laurel Street – South of Arroyo</a:t>
            </a:r>
          </a:p>
        </p:txBody>
      </p:sp>
      <p:sp>
        <p:nvSpPr>
          <p:cNvPr id="10" name="TextBox 9">
            <a:extLst>
              <a:ext uri="{FF2B5EF4-FFF2-40B4-BE49-F238E27FC236}">
                <a16:creationId xmlns:a16="http://schemas.microsoft.com/office/drawing/2014/main" id="{CD07E829-57D8-FC0C-5EBE-6D5C208C3B2A}"/>
              </a:ext>
            </a:extLst>
          </p:cNvPr>
          <p:cNvSpPr txBox="1"/>
          <p:nvPr/>
        </p:nvSpPr>
        <p:spPr>
          <a:xfrm>
            <a:off x="666172" y="2595394"/>
            <a:ext cx="4109028"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Parkway Character with green spaces and tree canopies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Shared travel lanes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Public seating</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Green infrastructure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Entry plazas at Morse and Brittan</a:t>
            </a:r>
          </a:p>
        </p:txBody>
      </p:sp>
      <p:pic>
        <p:nvPicPr>
          <p:cNvPr id="6" name="Picture 5">
            <a:extLst>
              <a:ext uri="{FF2B5EF4-FFF2-40B4-BE49-F238E27FC236}">
                <a16:creationId xmlns:a16="http://schemas.microsoft.com/office/drawing/2014/main" id="{98F603DB-9815-8871-CDBD-32455C4574EE}"/>
              </a:ext>
            </a:extLst>
          </p:cNvPr>
          <p:cNvPicPr>
            <a:picLocks noChangeAspect="1"/>
          </p:cNvPicPr>
          <p:nvPr/>
        </p:nvPicPr>
        <p:blipFill>
          <a:blip r:embed="rId4"/>
          <a:stretch>
            <a:fillRect/>
          </a:stretch>
        </p:blipFill>
        <p:spPr>
          <a:xfrm>
            <a:off x="4583560" y="2119653"/>
            <a:ext cx="10544680" cy="6122128"/>
          </a:xfrm>
          <a:prstGeom prst="rect">
            <a:avLst/>
          </a:prstGeom>
        </p:spPr>
      </p:pic>
    </p:spTree>
    <p:extLst>
      <p:ext uri="{BB962C8B-B14F-4D97-AF65-F5344CB8AC3E}">
        <p14:creationId xmlns:p14="http://schemas.microsoft.com/office/powerpoint/2010/main" val="851862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44B5-2BB6-13A5-2447-36888442306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A7CCEA2-B46A-12BA-CE80-931394E09D60}"/>
              </a:ext>
            </a:extLst>
          </p:cNvPr>
          <p:cNvPicPr>
            <a:picLocks noChangeAspect="1"/>
          </p:cNvPicPr>
          <p:nvPr/>
        </p:nvPicPr>
        <p:blipFill>
          <a:blip r:embed="rId3"/>
          <a:stretch>
            <a:fillRect/>
          </a:stretch>
        </p:blipFill>
        <p:spPr>
          <a:xfrm>
            <a:off x="6680200" y="1601039"/>
            <a:ext cx="8627164" cy="6705602"/>
          </a:xfrm>
          <a:prstGeom prst="rect">
            <a:avLst/>
          </a:prstGeom>
        </p:spPr>
      </p:pic>
      <p:pic>
        <p:nvPicPr>
          <p:cNvPr id="2" name="Picture 1">
            <a:extLst>
              <a:ext uri="{FF2B5EF4-FFF2-40B4-BE49-F238E27FC236}">
                <a16:creationId xmlns:a16="http://schemas.microsoft.com/office/drawing/2014/main" id="{DF2D3301-BE3F-B26B-C3DD-42EE15484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CC1ECA57-6314-5924-9C52-39E79FF4A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F369842E-6D0B-B328-68DC-9DEC5DE7A65F}"/>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D9051AA-A993-7807-8C48-DCE3806604EB}"/>
              </a:ext>
            </a:extLst>
          </p:cNvPr>
          <p:cNvSpPr txBox="1"/>
          <p:nvPr/>
        </p:nvSpPr>
        <p:spPr>
          <a:xfrm>
            <a:off x="-482600" y="740856"/>
            <a:ext cx="15789964"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Brittan Avenue – </a:t>
            </a:r>
            <a:r>
              <a:rPr kumimoji="0" lang="en-US" sz="3600" b="1" i="0" u="none" strike="noStrike" kern="1200" cap="none" spc="0" normalizeH="0" baseline="0" noProof="0" dirty="0">
                <a:ln>
                  <a:noFill/>
                </a:ln>
                <a:solidFill>
                  <a:srgbClr val="002060"/>
                </a:solidFill>
                <a:effectLst/>
                <a:uLnTx/>
                <a:uFillTx/>
                <a:latin typeface="Arial"/>
                <a:ea typeface="+mn-ea"/>
                <a:cs typeface="Arial"/>
              </a:rPr>
              <a:t>Connector to the East Side and Beyond</a:t>
            </a:r>
          </a:p>
        </p:txBody>
      </p:sp>
      <p:sp>
        <p:nvSpPr>
          <p:cNvPr id="10" name="TextBox 9">
            <a:extLst>
              <a:ext uri="{FF2B5EF4-FFF2-40B4-BE49-F238E27FC236}">
                <a16:creationId xmlns:a16="http://schemas.microsoft.com/office/drawing/2014/main" id="{85A87670-E64D-1179-9F00-C175BE039C11}"/>
              </a:ext>
            </a:extLst>
          </p:cNvPr>
          <p:cNvSpPr txBox="1"/>
          <p:nvPr/>
        </p:nvSpPr>
        <p:spPr>
          <a:xfrm>
            <a:off x="948636" y="1828800"/>
            <a:ext cx="7020834"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Key Features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6 ft wide sidewalks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Dedicated 6 ft wide bicycle lane each direction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1 travel lane each direction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D4ACFC5-F7DE-505F-E8A9-D1863CA09C99}"/>
              </a:ext>
            </a:extLst>
          </p:cNvPr>
          <p:cNvSpPr txBox="1"/>
          <p:nvPr/>
        </p:nvSpPr>
        <p:spPr>
          <a:xfrm>
            <a:off x="9241182" y="2313991"/>
            <a:ext cx="35052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Facing El Camino Real </a:t>
            </a:r>
          </a:p>
        </p:txBody>
      </p:sp>
    </p:spTree>
    <p:extLst>
      <p:ext uri="{BB962C8B-B14F-4D97-AF65-F5344CB8AC3E}">
        <p14:creationId xmlns:p14="http://schemas.microsoft.com/office/powerpoint/2010/main" val="2459362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C1AFC-DED6-7E36-A4A7-85C04FCE5C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3AAB96A-346E-7BCF-9280-D8529D19E56F}"/>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A369A93-7B32-943D-1B48-279C2EAFF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5DD9E605-034C-D402-3615-3E6C5CFAE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C4B225B9-B58F-E243-A71B-1AE2368E996B}"/>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E173D5B-44BE-1D9F-DEC8-D512A49637CC}"/>
              </a:ext>
            </a:extLst>
          </p:cNvPr>
          <p:cNvSpPr txBox="1"/>
          <p:nvPr/>
        </p:nvSpPr>
        <p:spPr>
          <a:xfrm>
            <a:off x="1422400" y="964847"/>
            <a:ext cx="12801600" cy="748988"/>
          </a:xfrm>
          <a:prstGeom prst="rect">
            <a:avLst/>
          </a:prstGeom>
          <a:noFill/>
        </p:spPr>
        <p:txBody>
          <a:bodyPr wrap="square" rtlCol="0">
            <a:spAutoFit/>
          </a:bodyPr>
          <a:lstStyle/>
          <a:p>
            <a:pPr marL="1219169" marR="0" lvl="2" indent="0" algn="l" defTabSz="1219170" rtl="0" eaLnBrk="1" fontAlgn="auto" latinLnBrk="0" hangingPunct="1">
              <a:lnSpc>
                <a:spcPct val="100000"/>
              </a:lnSpc>
              <a:spcBef>
                <a:spcPts val="133"/>
              </a:spcBef>
              <a:spcAft>
                <a:spcPts val="133"/>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Alleys</a:t>
            </a:r>
            <a:endParaRPr kumimoji="0" lang="en-US" sz="4267" b="1"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pic>
        <p:nvPicPr>
          <p:cNvPr id="8" name="Picture 7">
            <a:extLst>
              <a:ext uri="{FF2B5EF4-FFF2-40B4-BE49-F238E27FC236}">
                <a16:creationId xmlns:a16="http://schemas.microsoft.com/office/drawing/2014/main" id="{8F0448ED-16FF-41AA-8036-D3280395EB13}"/>
              </a:ext>
            </a:extLst>
          </p:cNvPr>
          <p:cNvPicPr>
            <a:picLocks noChangeAspect="1"/>
          </p:cNvPicPr>
          <p:nvPr/>
        </p:nvPicPr>
        <p:blipFill>
          <a:blip r:embed="rId4"/>
          <a:srcRect t="3785"/>
          <a:stretch/>
        </p:blipFill>
        <p:spPr>
          <a:xfrm>
            <a:off x="903224" y="1961364"/>
            <a:ext cx="14235176" cy="6102394"/>
          </a:xfrm>
          <a:prstGeom prst="rect">
            <a:avLst/>
          </a:prstGeom>
        </p:spPr>
      </p:pic>
    </p:spTree>
    <p:extLst>
      <p:ext uri="{BB962C8B-B14F-4D97-AF65-F5344CB8AC3E}">
        <p14:creationId xmlns:p14="http://schemas.microsoft.com/office/powerpoint/2010/main" val="3143235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C7E8-A464-CCAF-2200-E95EA56617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9C80F7-A173-B562-DA23-D99D6546C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33DD9BE4-0DEA-F699-AB33-8EC0A8895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ABC0822F-41A7-55E2-85DA-3C89CF55F817}"/>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71DF92-502B-B06D-6128-E1A191D01B2A}"/>
              </a:ext>
            </a:extLst>
          </p:cNvPr>
          <p:cNvSpPr txBox="1"/>
          <p:nvPr/>
        </p:nvSpPr>
        <p:spPr>
          <a:xfrm>
            <a:off x="-482600" y="740856"/>
            <a:ext cx="9665729"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The Alleys</a:t>
            </a:r>
          </a:p>
        </p:txBody>
      </p:sp>
      <p:sp>
        <p:nvSpPr>
          <p:cNvPr id="10" name="TextBox 9">
            <a:extLst>
              <a:ext uri="{FF2B5EF4-FFF2-40B4-BE49-F238E27FC236}">
                <a16:creationId xmlns:a16="http://schemas.microsoft.com/office/drawing/2014/main" id="{844E8BF7-6FD3-735E-F1A7-9F9444A17129}"/>
              </a:ext>
            </a:extLst>
          </p:cNvPr>
          <p:cNvSpPr txBox="1"/>
          <p:nvPr/>
        </p:nvSpPr>
        <p:spPr>
          <a:xfrm>
            <a:off x="812800" y="2699338"/>
            <a:ext cx="601980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700 Block, Laurel Street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 model for alleys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Improved striping</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Secondary business entrances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Service and delivery access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Strategic placement of trash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enclos</a:t>
            </a:r>
            <a:r>
              <a:rPr lang="en-US" sz="2400" b="1" dirty="0" err="1">
                <a:solidFill>
                  <a:srgbClr val="002060"/>
                </a:solidFill>
                <a:latin typeface="Calibri" panose="020F0502020204030204"/>
              </a:rPr>
              <a:t>ures</a:t>
            </a:r>
            <a:endPar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F016CA-B105-A5FB-AE5B-541753153C57}"/>
              </a:ext>
            </a:extLst>
          </p:cNvPr>
          <p:cNvSpPr txBox="1"/>
          <p:nvPr/>
        </p:nvSpPr>
        <p:spPr>
          <a:xfrm>
            <a:off x="8204200" y="2672477"/>
            <a:ext cx="6019800"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Re-Organized Alleys</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Re-organization of parking</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Screened dumpsters and equipment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Secondary business entrances</a:t>
            </a:r>
          </a:p>
          <a:p>
            <a:pPr marR="0" lvl="0" algn="l" defTabSz="914400" rtl="0" eaLnBrk="1" fontAlgn="auto" latinLnBrk="0" hangingPunct="1">
              <a:lnSpc>
                <a:spcPct val="100000"/>
              </a:lnSpc>
              <a:spcBef>
                <a:spcPts val="0"/>
              </a:spcBef>
              <a:spcAft>
                <a:spcPts val="0"/>
              </a:spcAft>
              <a:buClrTx/>
              <a:buSzTx/>
              <a:tabLst/>
              <a:defRPr/>
            </a:pPr>
            <a:r>
              <a:rPr lang="en-US" sz="2400" b="1" i="1" dirty="0">
                <a:solidFill>
                  <a:srgbClr val="002060"/>
                </a:solidFill>
                <a:latin typeface="Calibri" panose="020F0502020204030204"/>
              </a:rPr>
              <a:t>Plus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Better lighting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Landscaping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2060"/>
                </a:solidFill>
                <a:latin typeface="Calibri" panose="020F0502020204030204"/>
              </a:rPr>
              <a:t>Potential to integrate art elements</a:t>
            </a:r>
          </a:p>
          <a:p>
            <a:pPr marR="0" lvl="0" algn="l" defTabSz="914400" rtl="0" eaLnBrk="1" fontAlgn="auto" latinLnBrk="0" hangingPunct="1">
              <a:lnSpc>
                <a:spcPct val="100000"/>
              </a:lnSpc>
              <a:spcBef>
                <a:spcPts val="0"/>
              </a:spcBef>
              <a:spcAft>
                <a:spcPts val="0"/>
              </a:spcAft>
              <a:buClrTx/>
              <a:buSzTx/>
              <a:tabLst/>
              <a:defRPr/>
            </a:pPr>
            <a:endParaRPr lang="en-US" sz="2400" b="1" dirty="0">
              <a:solidFill>
                <a:srgbClr val="002060"/>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…more inviting and multi-functional public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1AD9E61-AAF7-F726-C186-4A79DEFF98AE}"/>
              </a:ext>
            </a:extLst>
          </p:cNvPr>
          <p:cNvSpPr txBox="1"/>
          <p:nvPr/>
        </p:nvSpPr>
        <p:spPr>
          <a:xfrm>
            <a:off x="889000" y="1900535"/>
            <a:ext cx="14630400" cy="461665"/>
          </a:xfrm>
          <a:prstGeom prst="rect">
            <a:avLst/>
          </a:prstGeom>
          <a:solidFill>
            <a:schemeClr val="accent5">
              <a:lumMod val="20000"/>
              <a:lumOff val="80000"/>
            </a:schemeClr>
          </a:solidFill>
        </p:spPr>
        <p:txBody>
          <a:bodyPr wrap="square" rtlCol="0">
            <a:spAutoFit/>
          </a:bodyPr>
          <a:lstStyle/>
          <a:p>
            <a:r>
              <a:rPr lang="en-US" sz="2400" b="1" dirty="0">
                <a:solidFill>
                  <a:srgbClr val="002060"/>
                </a:solidFill>
              </a:rPr>
              <a:t>Alleys serve a dual purpose: access to surface parking and enhance pedestrian, bicycle and vehicular connectivity</a:t>
            </a:r>
            <a:r>
              <a:rPr lang="en-US" b="1" dirty="0">
                <a:solidFill>
                  <a:srgbClr val="002060"/>
                </a:solidFill>
              </a:rPr>
              <a:t>. </a:t>
            </a:r>
          </a:p>
        </p:txBody>
      </p:sp>
    </p:spTree>
    <p:extLst>
      <p:ext uri="{BB962C8B-B14F-4D97-AF65-F5344CB8AC3E}">
        <p14:creationId xmlns:p14="http://schemas.microsoft.com/office/powerpoint/2010/main" val="1901886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714AF-31DB-D953-08EA-95F484E736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3D80C2-744F-1E79-DF44-0F0F8B556713}"/>
              </a:ext>
            </a:extLst>
          </p:cNvPr>
          <p:cNvSpPr/>
          <p:nvPr/>
        </p:nvSpPr>
        <p:spPr>
          <a:xfrm>
            <a:off x="-3" y="64055"/>
            <a:ext cx="16256003" cy="8843383"/>
          </a:xfrm>
          <a:prstGeom prst="rect">
            <a:avLst/>
          </a:prstGeom>
          <a:solidFill>
            <a:srgbClr val="00153E"/>
          </a:solidFill>
          <a:ln>
            <a:noFill/>
          </a:ln>
          <a:effectLst>
            <a:softEdge rad="3175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7873A28-8569-371F-DA41-71B389442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F9F331FF-3D69-8EA2-7A9F-F7B592E39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504C4F6A-8169-8244-F845-E77E3A65FD84}"/>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19F22ED-F286-3D3A-D687-D18F91819C02}"/>
              </a:ext>
            </a:extLst>
          </p:cNvPr>
          <p:cNvSpPr txBox="1"/>
          <p:nvPr/>
        </p:nvSpPr>
        <p:spPr>
          <a:xfrm>
            <a:off x="-406400" y="914400"/>
            <a:ext cx="15773400" cy="748988"/>
          </a:xfrm>
          <a:prstGeom prst="rect">
            <a:avLst/>
          </a:prstGeom>
          <a:noFill/>
        </p:spPr>
        <p:txBody>
          <a:bodyPr wrap="square" rtlCol="0">
            <a:spAutoFit/>
          </a:bodyPr>
          <a:lstStyle/>
          <a:p>
            <a:pPr marL="1219169" marR="0" lvl="2" indent="0" algn="l" defTabSz="1219170" rtl="0" eaLnBrk="1" fontAlgn="auto" latinLnBrk="0" hangingPunct="1">
              <a:lnSpc>
                <a:spcPct val="100000"/>
              </a:lnSpc>
              <a:spcBef>
                <a:spcPts val="133"/>
              </a:spcBef>
              <a:spcAft>
                <a:spcPts val="133"/>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Materials, Public Art, Green Infrastructure, Wayfinding</a:t>
            </a:r>
            <a:endParaRPr kumimoji="0" lang="en-US" sz="4267" b="1"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sp>
        <p:nvSpPr>
          <p:cNvPr id="10" name="TextBox 9">
            <a:extLst>
              <a:ext uri="{FF2B5EF4-FFF2-40B4-BE49-F238E27FC236}">
                <a16:creationId xmlns:a16="http://schemas.microsoft.com/office/drawing/2014/main" id="{BDE2E833-D7EE-8695-348E-F4ED45763E9B}"/>
              </a:ext>
            </a:extLst>
          </p:cNvPr>
          <p:cNvSpPr txBox="1"/>
          <p:nvPr/>
        </p:nvSpPr>
        <p:spPr>
          <a:xfrm>
            <a:off x="889000" y="2145383"/>
            <a:ext cx="14782800" cy="5847755"/>
          </a:xfrm>
          <a:prstGeom prst="rect">
            <a:avLst/>
          </a:prstGeom>
          <a:solidFill>
            <a:schemeClr val="accent5">
              <a:lumMod val="20000"/>
              <a:lumOff val="80000"/>
            </a:schemeClr>
          </a:solidFill>
          <a:effectLst>
            <a:innerShdw blurRad="63500" dist="50800" dir="13500000">
              <a:prstClr val="black">
                <a:alpha val="50000"/>
              </a:prstClr>
            </a:innerShdw>
            <a:softEdge rad="63500"/>
          </a:effectLst>
        </p:spPr>
        <p:txBody>
          <a:bodyPr wrap="square" rtlCol="0">
            <a:spAutoFit/>
          </a:bodyPr>
          <a:lstStyle/>
          <a:p>
            <a:pPr marL="457200" indent="-457200">
              <a:buFont typeface="+mj-lt"/>
              <a:buAutoNum type="arabicPeriod"/>
            </a:pPr>
            <a:r>
              <a:rPr lang="en-US" sz="2800" b="1" dirty="0">
                <a:solidFill>
                  <a:srgbClr val="002060"/>
                </a:solidFill>
                <a:latin typeface="Arial" panose="020B0604020202020204" pitchFamily="34" charset="0"/>
                <a:cs typeface="Arial" panose="020B0604020202020204" pitchFamily="34" charset="0"/>
              </a:rPr>
              <a:t>Grand Boulevard Character </a:t>
            </a:r>
            <a:r>
              <a:rPr lang="en-US" sz="2800" dirty="0">
                <a:solidFill>
                  <a:srgbClr val="002060"/>
                </a:solidFill>
                <a:latin typeface="Arial" panose="020B0604020202020204" pitchFamily="34" charset="0"/>
                <a:cs typeface="Arial" panose="020B0604020202020204" pitchFamily="34" charset="0"/>
              </a:rPr>
              <a:t>– </a:t>
            </a:r>
            <a:r>
              <a:rPr lang="en-US" sz="2800" i="1" dirty="0">
                <a:solidFill>
                  <a:srgbClr val="002060"/>
                </a:solidFill>
                <a:latin typeface="Arial" panose="020B0604020202020204" pitchFamily="34" charset="0"/>
                <a:cs typeface="Arial" panose="020B0604020202020204" pitchFamily="34" charset="0"/>
              </a:rPr>
              <a:t>El Camino Real</a:t>
            </a:r>
          </a:p>
          <a:p>
            <a:pPr marL="457200" indent="-457200">
              <a:buFont typeface="+mj-lt"/>
              <a:buAutoNum type="arabicPeriod"/>
            </a:pPr>
            <a:r>
              <a:rPr lang="en-US" sz="2800" b="1" dirty="0">
                <a:solidFill>
                  <a:srgbClr val="002060"/>
                </a:solidFill>
                <a:latin typeface="Arial" panose="020B0604020202020204" pitchFamily="34" charset="0"/>
                <a:cs typeface="Arial" panose="020B0604020202020204" pitchFamily="34" charset="0"/>
              </a:rPr>
              <a:t>Civic Character </a:t>
            </a:r>
            <a:r>
              <a:rPr lang="en-US" sz="2800" dirty="0">
                <a:solidFill>
                  <a:srgbClr val="002060"/>
                </a:solidFill>
                <a:latin typeface="Arial" panose="020B0604020202020204" pitchFamily="34" charset="0"/>
                <a:cs typeface="Arial" panose="020B0604020202020204" pitchFamily="34" charset="0"/>
              </a:rPr>
              <a:t>– </a:t>
            </a:r>
            <a:r>
              <a:rPr lang="en-US" sz="2800" i="1" dirty="0">
                <a:solidFill>
                  <a:srgbClr val="002060"/>
                </a:solidFill>
                <a:latin typeface="Arial" panose="020B0604020202020204" pitchFamily="34" charset="0"/>
                <a:cs typeface="Arial" panose="020B0604020202020204" pitchFamily="34" charset="0"/>
              </a:rPr>
              <a:t>San Carlos Ave and Cherry St</a:t>
            </a:r>
          </a:p>
          <a:p>
            <a:pPr marL="457200" indent="-457200">
              <a:buFont typeface="+mj-lt"/>
              <a:buAutoNum type="arabicPeriod"/>
            </a:pPr>
            <a:r>
              <a:rPr lang="en-US" sz="2800" b="1" dirty="0">
                <a:solidFill>
                  <a:srgbClr val="002060"/>
                </a:solidFill>
                <a:latin typeface="Arial" panose="020B0604020202020204" pitchFamily="34" charset="0"/>
                <a:cs typeface="Arial" panose="020B0604020202020204" pitchFamily="34" charset="0"/>
              </a:rPr>
              <a:t>Pedestrian Promenade &amp; Plaza Character </a:t>
            </a:r>
            <a:r>
              <a:rPr lang="en-US" sz="2800" dirty="0">
                <a:solidFill>
                  <a:srgbClr val="002060"/>
                </a:solidFill>
                <a:latin typeface="Arial" panose="020B0604020202020204" pitchFamily="34" charset="0"/>
                <a:cs typeface="Arial" panose="020B0604020202020204" pitchFamily="34" charset="0"/>
              </a:rPr>
              <a:t>– </a:t>
            </a:r>
            <a:r>
              <a:rPr lang="en-US" sz="2800" i="1" dirty="0">
                <a:solidFill>
                  <a:srgbClr val="002060"/>
                </a:solidFill>
                <a:latin typeface="Arial" panose="020B0604020202020204" pitchFamily="34" charset="0"/>
                <a:cs typeface="Arial" panose="020B0604020202020204" pitchFamily="34" charset="0"/>
              </a:rPr>
              <a:t>600, 700, 800 Laurel St + Harrington Park and New Plaza</a:t>
            </a:r>
          </a:p>
          <a:p>
            <a:pPr marL="457200" indent="-457200">
              <a:buFont typeface="+mj-lt"/>
              <a:buAutoNum type="arabicPeriod"/>
            </a:pPr>
            <a:r>
              <a:rPr lang="en-US" sz="2800" b="1" dirty="0">
                <a:solidFill>
                  <a:srgbClr val="002060"/>
                </a:solidFill>
                <a:latin typeface="Arial" panose="020B0604020202020204" pitchFamily="34" charset="0"/>
                <a:cs typeface="Arial" panose="020B0604020202020204" pitchFamily="34" charset="0"/>
              </a:rPr>
              <a:t>Parkway Character </a:t>
            </a:r>
            <a:r>
              <a:rPr lang="en-US" sz="2800" dirty="0">
                <a:solidFill>
                  <a:srgbClr val="002060"/>
                </a:solidFill>
                <a:latin typeface="Arial" panose="020B0604020202020204" pitchFamily="34" charset="0"/>
                <a:cs typeface="Arial" panose="020B0604020202020204" pitchFamily="34" charset="0"/>
              </a:rPr>
              <a:t>– </a:t>
            </a:r>
            <a:r>
              <a:rPr lang="en-US" sz="2800" i="1" dirty="0">
                <a:solidFill>
                  <a:srgbClr val="002060"/>
                </a:solidFill>
                <a:latin typeface="Arial" panose="020B0604020202020204" pitchFamily="34" charset="0"/>
                <a:cs typeface="Arial" panose="020B0604020202020204" pitchFamily="34" charset="0"/>
              </a:rPr>
              <a:t>Laurel St (South of Arroyo) and Brittan Ave</a:t>
            </a:r>
          </a:p>
          <a:p>
            <a:endParaRPr lang="en-US" sz="2800"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002060"/>
                </a:solidFill>
                <a:latin typeface="Arial" panose="020B0604020202020204" pitchFamily="34" charset="0"/>
                <a:cs typeface="Arial" panose="020B0604020202020204" pitchFamily="34" charset="0"/>
              </a:rPr>
              <a:t>Public Art </a:t>
            </a:r>
            <a:r>
              <a:rPr lang="en-US" sz="2800" dirty="0">
                <a:solidFill>
                  <a:srgbClr val="002060"/>
                </a:solidFill>
                <a:latin typeface="Arial" panose="020B0604020202020204" pitchFamily="34" charset="0"/>
                <a:cs typeface="Arial" panose="020B0604020202020204" pitchFamily="34" charset="0"/>
              </a:rPr>
              <a:t>– Recommendations to Integrate Public Art in the downtown core streetscape</a:t>
            </a:r>
          </a:p>
          <a:p>
            <a:pPr marL="457200" indent="-457200">
              <a:buFont typeface="Arial" panose="020B0604020202020204" pitchFamily="34" charset="0"/>
              <a:buChar char="•"/>
            </a:pPr>
            <a:endParaRPr lang="en-US" sz="2800"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002060"/>
                </a:solidFill>
                <a:latin typeface="Arial" panose="020B0604020202020204" pitchFamily="34" charset="0"/>
                <a:cs typeface="Arial" panose="020B0604020202020204" pitchFamily="34" charset="0"/>
              </a:rPr>
              <a:t>Green Infrastructure </a:t>
            </a:r>
            <a:r>
              <a:rPr lang="en-US" sz="2800" dirty="0">
                <a:solidFill>
                  <a:srgbClr val="002060"/>
                </a:solidFill>
                <a:latin typeface="Arial" panose="020B0604020202020204" pitchFamily="34" charset="0"/>
                <a:cs typeface="Arial" panose="020B0604020202020204" pitchFamily="34" charset="0"/>
              </a:rPr>
              <a:t>– incorporated throughout all street segments</a:t>
            </a:r>
          </a:p>
          <a:p>
            <a:pPr marL="457200" indent="-457200">
              <a:buFont typeface="Arial" panose="020B0604020202020204" pitchFamily="34" charset="0"/>
              <a:buChar char="•"/>
            </a:pPr>
            <a:endParaRPr lang="en-US" sz="2800"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002060"/>
                </a:solidFill>
                <a:latin typeface="Arial" panose="020B0604020202020204" pitchFamily="34" charset="0"/>
                <a:cs typeface="Arial" panose="020B0604020202020204" pitchFamily="34" charset="0"/>
              </a:rPr>
              <a:t>Wayfinding – </a:t>
            </a:r>
            <a:r>
              <a:rPr lang="en-US" sz="2800" dirty="0">
                <a:solidFill>
                  <a:srgbClr val="002060"/>
                </a:solidFill>
                <a:latin typeface="Arial" panose="020B0604020202020204" pitchFamily="34" charset="0"/>
                <a:cs typeface="Arial" panose="020B0604020202020204" pitchFamily="34" charset="0"/>
              </a:rPr>
              <a:t>builds upon the City’s Wayfinding Project</a:t>
            </a:r>
          </a:p>
          <a:p>
            <a:endParaRPr lang="en-US" sz="2400" dirty="0">
              <a:solidFill>
                <a:schemeClr val="accent4">
                  <a:lumMod val="20000"/>
                  <a:lumOff val="80000"/>
                </a:schemeClr>
              </a:solidFill>
              <a:latin typeface="Arial" panose="020B0604020202020204" pitchFamily="34" charset="0"/>
              <a:cs typeface="Arial" panose="020B0604020202020204" pitchFamily="34" charset="0"/>
            </a:endParaRPr>
          </a:p>
          <a:p>
            <a:endParaRPr lang="en-US" sz="2400" dirty="0">
              <a:solidFill>
                <a:schemeClr val="accent4">
                  <a:lumMod val="20000"/>
                  <a:lumOff val="8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2198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FE65-CBD9-060B-3151-6814CE0256B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2B9EE0-6AF6-05BB-47FE-B1401758F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30B12514-7CE1-4BBF-6879-9E9D698FB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DD193B11-5919-F25E-59B0-8F64C3AE5523}"/>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D81ABAA-DB5E-1D52-7806-C9DCF5560CB7}"/>
              </a:ext>
            </a:extLst>
          </p:cNvPr>
          <p:cNvSpPr txBox="1"/>
          <p:nvPr/>
        </p:nvSpPr>
        <p:spPr>
          <a:xfrm>
            <a:off x="-482600" y="740856"/>
            <a:ext cx="147828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Grand Blvd Character – El Camino Real</a:t>
            </a:r>
          </a:p>
        </p:txBody>
      </p:sp>
      <p:pic>
        <p:nvPicPr>
          <p:cNvPr id="6" name="Picture 5">
            <a:extLst>
              <a:ext uri="{FF2B5EF4-FFF2-40B4-BE49-F238E27FC236}">
                <a16:creationId xmlns:a16="http://schemas.microsoft.com/office/drawing/2014/main" id="{C3D8BB17-286C-4581-B7B0-E3EF6248EACC}"/>
              </a:ext>
            </a:extLst>
          </p:cNvPr>
          <p:cNvPicPr>
            <a:picLocks noChangeAspect="1"/>
          </p:cNvPicPr>
          <p:nvPr/>
        </p:nvPicPr>
        <p:blipFill>
          <a:blip r:embed="rId4"/>
          <a:stretch>
            <a:fillRect/>
          </a:stretch>
        </p:blipFill>
        <p:spPr>
          <a:xfrm>
            <a:off x="660400" y="2362201"/>
            <a:ext cx="15085220" cy="4419598"/>
          </a:xfrm>
          <a:prstGeom prst="rect">
            <a:avLst/>
          </a:prstGeom>
        </p:spPr>
      </p:pic>
      <p:sp>
        <p:nvSpPr>
          <p:cNvPr id="8" name="TextBox 7">
            <a:extLst>
              <a:ext uri="{FF2B5EF4-FFF2-40B4-BE49-F238E27FC236}">
                <a16:creationId xmlns:a16="http://schemas.microsoft.com/office/drawing/2014/main" id="{FA718009-52FB-94DB-884E-3E88727164FB}"/>
              </a:ext>
            </a:extLst>
          </p:cNvPr>
          <p:cNvSpPr txBox="1"/>
          <p:nvPr/>
        </p:nvSpPr>
        <p:spPr>
          <a:xfrm>
            <a:off x="925910" y="7125890"/>
            <a:ext cx="14554200" cy="1015663"/>
          </a:xfrm>
          <a:prstGeom prst="rect">
            <a:avLst/>
          </a:prstGeom>
          <a:solidFill>
            <a:schemeClr val="accent4">
              <a:lumMod val="20000"/>
              <a:lumOff val="80000"/>
            </a:schemeClr>
          </a:solidFill>
        </p:spPr>
        <p:txBody>
          <a:bodyPr wrap="square" rtlCol="0">
            <a:spAutoFit/>
          </a:bodyPr>
          <a:lstStyle/>
          <a:p>
            <a:r>
              <a:rPr lang="en-US" sz="2000" i="1" dirty="0">
                <a:solidFill>
                  <a:srgbClr val="002060"/>
                </a:solidFill>
              </a:rPr>
              <a:t>El Camino Real will feature materials that reflect the scale and prominence of this important arterial as it defines the eastern edge of the downtown area. It is characterized by warm tone furnishing and paving, in the darker range of this color palette. Larger metal and natural stone components will be incorporated to convey a sense of civic formality and grandeur.</a:t>
            </a:r>
          </a:p>
        </p:txBody>
      </p:sp>
    </p:spTree>
    <p:extLst>
      <p:ext uri="{BB962C8B-B14F-4D97-AF65-F5344CB8AC3E}">
        <p14:creationId xmlns:p14="http://schemas.microsoft.com/office/powerpoint/2010/main" val="925162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009BE-D595-09AC-0342-4674D8B993C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F744939-4588-DBA4-3303-A0107F263BCF}"/>
              </a:ext>
            </a:extLst>
          </p:cNvPr>
          <p:cNvPicPr>
            <a:picLocks noChangeAspect="1"/>
          </p:cNvPicPr>
          <p:nvPr/>
        </p:nvPicPr>
        <p:blipFill>
          <a:blip r:embed="rId3"/>
          <a:stretch>
            <a:fillRect/>
          </a:stretch>
        </p:blipFill>
        <p:spPr>
          <a:xfrm>
            <a:off x="5842000" y="1684641"/>
            <a:ext cx="9486100" cy="6248400"/>
          </a:xfrm>
          <a:prstGeom prst="rect">
            <a:avLst/>
          </a:prstGeom>
        </p:spPr>
      </p:pic>
      <p:pic>
        <p:nvPicPr>
          <p:cNvPr id="2" name="Picture 1">
            <a:extLst>
              <a:ext uri="{FF2B5EF4-FFF2-40B4-BE49-F238E27FC236}">
                <a16:creationId xmlns:a16="http://schemas.microsoft.com/office/drawing/2014/main" id="{E7141A7A-011A-B2F6-5E02-7A188D009F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99197BCC-89DE-F997-F388-77A960C07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9C63E84E-85B1-8339-AE1A-239C05E7BB5B}"/>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718A00F-8449-8AEE-A431-2F060E2BE4A9}"/>
              </a:ext>
            </a:extLst>
          </p:cNvPr>
          <p:cNvSpPr txBox="1"/>
          <p:nvPr/>
        </p:nvSpPr>
        <p:spPr>
          <a:xfrm>
            <a:off x="-482600" y="740856"/>
            <a:ext cx="160020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Civic Character – </a:t>
            </a:r>
            <a:r>
              <a:rPr kumimoji="0" lang="en-US" sz="4000" b="1" i="0" u="none" strike="noStrike" kern="1200" cap="none" spc="0" normalizeH="0" baseline="0" noProof="0" dirty="0">
                <a:ln>
                  <a:noFill/>
                </a:ln>
                <a:solidFill>
                  <a:srgbClr val="002060"/>
                </a:solidFill>
                <a:effectLst/>
                <a:uLnTx/>
                <a:uFillTx/>
                <a:latin typeface="Arial"/>
                <a:ea typeface="+mn-ea"/>
                <a:cs typeface="Arial"/>
              </a:rPr>
              <a:t>San Carlos Avenue &amp; Cherry Street</a:t>
            </a:r>
          </a:p>
        </p:txBody>
      </p:sp>
      <p:sp>
        <p:nvSpPr>
          <p:cNvPr id="8" name="TextBox 7">
            <a:extLst>
              <a:ext uri="{FF2B5EF4-FFF2-40B4-BE49-F238E27FC236}">
                <a16:creationId xmlns:a16="http://schemas.microsoft.com/office/drawing/2014/main" id="{958CD767-DC09-2ECB-B5CC-D9FB30AAD881}"/>
              </a:ext>
            </a:extLst>
          </p:cNvPr>
          <p:cNvSpPr txBox="1"/>
          <p:nvPr/>
        </p:nvSpPr>
        <p:spPr>
          <a:xfrm>
            <a:off x="1003300" y="2362200"/>
            <a:ext cx="4457700" cy="3416320"/>
          </a:xfrm>
          <a:prstGeom prst="rect">
            <a:avLst/>
          </a:prstGeom>
          <a:solidFill>
            <a:schemeClr val="accent4">
              <a:lumMod val="20000"/>
              <a:lumOff val="80000"/>
            </a:schemeClr>
          </a:solidFill>
        </p:spPr>
        <p:txBody>
          <a:bodyPr wrap="square" rtlCol="0">
            <a:spAutoFit/>
          </a:bodyPr>
          <a:lstStyle/>
          <a:p>
            <a:r>
              <a:rPr lang="en-US" sz="2400" dirty="0">
                <a:solidFill>
                  <a:srgbClr val="002060"/>
                </a:solidFill>
              </a:rPr>
              <a:t>San Carlos Avenue and Cherry Street both </a:t>
            </a:r>
            <a:r>
              <a:rPr lang="en-US" sz="2400" b="1" dirty="0">
                <a:solidFill>
                  <a:srgbClr val="002060"/>
                </a:solidFill>
              </a:rPr>
              <a:t>serve as gateways to the downtown and as primary connector streets to the Civic Center</a:t>
            </a:r>
            <a:r>
              <a:rPr lang="en-US" sz="2400" dirty="0">
                <a:solidFill>
                  <a:srgbClr val="002060"/>
                </a:solidFill>
              </a:rPr>
              <a:t>. They share the same material palette with the Grand Boulevard Character, which is characterized by warm tones and a darker color palette.</a:t>
            </a:r>
          </a:p>
        </p:txBody>
      </p:sp>
    </p:spTree>
    <p:extLst>
      <p:ext uri="{BB962C8B-B14F-4D97-AF65-F5344CB8AC3E}">
        <p14:creationId xmlns:p14="http://schemas.microsoft.com/office/powerpoint/2010/main" val="200069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254F-767B-0E7D-62B2-F9674FBFDC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476F4D-F0B7-4E06-A73B-12D5383BB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0E52670E-AEA9-CED9-919D-78B797D2EF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A21FE113-1F5F-F463-D651-26C90494734F}"/>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BCD898-C39F-306A-959F-9462BA6E887F}"/>
              </a:ext>
            </a:extLst>
          </p:cNvPr>
          <p:cNvSpPr txBox="1"/>
          <p:nvPr/>
        </p:nvSpPr>
        <p:spPr>
          <a:xfrm>
            <a:off x="-482600" y="740856"/>
            <a:ext cx="158496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Pedestrian Promenade and Plaza Character</a:t>
            </a:r>
          </a:p>
        </p:txBody>
      </p:sp>
      <p:pic>
        <p:nvPicPr>
          <p:cNvPr id="6" name="Picture 5">
            <a:extLst>
              <a:ext uri="{FF2B5EF4-FFF2-40B4-BE49-F238E27FC236}">
                <a16:creationId xmlns:a16="http://schemas.microsoft.com/office/drawing/2014/main" id="{96FE9E8D-03B9-8FC6-5C2F-A9FD83601CF3}"/>
              </a:ext>
            </a:extLst>
          </p:cNvPr>
          <p:cNvPicPr>
            <a:picLocks noChangeAspect="1"/>
          </p:cNvPicPr>
          <p:nvPr/>
        </p:nvPicPr>
        <p:blipFill>
          <a:blip r:embed="rId4"/>
          <a:stretch>
            <a:fillRect/>
          </a:stretch>
        </p:blipFill>
        <p:spPr>
          <a:xfrm>
            <a:off x="508000" y="3169548"/>
            <a:ext cx="7773142" cy="5060052"/>
          </a:xfrm>
          <a:prstGeom prst="rect">
            <a:avLst/>
          </a:prstGeom>
        </p:spPr>
      </p:pic>
      <p:pic>
        <p:nvPicPr>
          <p:cNvPr id="9" name="Picture 8">
            <a:extLst>
              <a:ext uri="{FF2B5EF4-FFF2-40B4-BE49-F238E27FC236}">
                <a16:creationId xmlns:a16="http://schemas.microsoft.com/office/drawing/2014/main" id="{824010DA-10DB-09C2-C400-78249A8F0736}"/>
              </a:ext>
            </a:extLst>
          </p:cNvPr>
          <p:cNvPicPr>
            <a:picLocks noChangeAspect="1"/>
          </p:cNvPicPr>
          <p:nvPr/>
        </p:nvPicPr>
        <p:blipFill>
          <a:blip r:embed="rId5"/>
          <a:stretch>
            <a:fillRect/>
          </a:stretch>
        </p:blipFill>
        <p:spPr>
          <a:xfrm>
            <a:off x="8253114" y="3658534"/>
            <a:ext cx="7714400" cy="4639366"/>
          </a:xfrm>
          <a:prstGeom prst="rect">
            <a:avLst/>
          </a:prstGeom>
        </p:spPr>
      </p:pic>
      <p:sp>
        <p:nvSpPr>
          <p:cNvPr id="11" name="TextBox 10">
            <a:extLst>
              <a:ext uri="{FF2B5EF4-FFF2-40B4-BE49-F238E27FC236}">
                <a16:creationId xmlns:a16="http://schemas.microsoft.com/office/drawing/2014/main" id="{D9F582B6-B4A5-30F9-3FEB-C4A66990CA05}"/>
              </a:ext>
            </a:extLst>
          </p:cNvPr>
          <p:cNvSpPr txBox="1"/>
          <p:nvPr/>
        </p:nvSpPr>
        <p:spPr>
          <a:xfrm>
            <a:off x="8297783" y="1695894"/>
            <a:ext cx="7238258" cy="1938992"/>
          </a:xfrm>
          <a:prstGeom prst="rect">
            <a:avLst/>
          </a:prstGeom>
          <a:solidFill>
            <a:schemeClr val="accent4">
              <a:lumMod val="20000"/>
              <a:lumOff val="80000"/>
            </a:schemeClr>
          </a:solidFill>
        </p:spPr>
        <p:txBody>
          <a:bodyPr wrap="square">
            <a:spAutoFit/>
          </a:bodyPr>
          <a:lstStyle/>
          <a:p>
            <a:r>
              <a:rPr lang="en-US" sz="2000" dirty="0">
                <a:solidFill>
                  <a:srgbClr val="002060"/>
                </a:solidFill>
              </a:rPr>
              <a:t>Distinguished by materials in warm tones and a lighter color palette. Paving patterns incorporate greater variation to enrich the visual and tactile quality of the streetscape. Wooden elements are generously deployed into this character zone to create warm and inviting social atmosphere, highlighted by the custom benches and the pavilion structure at Harrington Park.</a:t>
            </a:r>
          </a:p>
        </p:txBody>
      </p:sp>
      <p:sp>
        <p:nvSpPr>
          <p:cNvPr id="3" name="TextBox 2">
            <a:extLst>
              <a:ext uri="{FF2B5EF4-FFF2-40B4-BE49-F238E27FC236}">
                <a16:creationId xmlns:a16="http://schemas.microsoft.com/office/drawing/2014/main" id="{314BDAC0-352F-6215-9F6E-30B2101E466C}"/>
              </a:ext>
            </a:extLst>
          </p:cNvPr>
          <p:cNvSpPr txBox="1"/>
          <p:nvPr/>
        </p:nvSpPr>
        <p:spPr>
          <a:xfrm>
            <a:off x="753982" y="1598474"/>
            <a:ext cx="7374018" cy="1754326"/>
          </a:xfrm>
          <a:prstGeom prst="rect">
            <a:avLst/>
          </a:prstGeom>
          <a:noFill/>
        </p:spPr>
        <p:txBody>
          <a:bodyPr wrap="square" rtlCol="0">
            <a:spAutoFit/>
          </a:bodyPr>
          <a:lstStyle/>
          <a:p>
            <a:r>
              <a:rPr lang="en-US" sz="3600" b="1" dirty="0">
                <a:solidFill>
                  <a:srgbClr val="002060"/>
                </a:solidFill>
              </a:rPr>
              <a:t>600, 700, and 800 Blocks of Laurel Street + Harrington Park and New Plaza</a:t>
            </a:r>
          </a:p>
        </p:txBody>
      </p:sp>
    </p:spTree>
    <p:extLst>
      <p:ext uri="{BB962C8B-B14F-4D97-AF65-F5344CB8AC3E}">
        <p14:creationId xmlns:p14="http://schemas.microsoft.com/office/powerpoint/2010/main" val="2487064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D30A7-328B-EBB7-335E-8EDC293F67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DA5467-659D-6622-6012-80C3626D9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7CA72610-3C12-DB69-B1F6-9146AD457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248E5251-B92C-A8AA-F7FC-F7B7FB71A891}"/>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0E0C4BA-AFE6-4AE0-A729-21A9BC30F7E5}"/>
              </a:ext>
            </a:extLst>
          </p:cNvPr>
          <p:cNvSpPr txBox="1"/>
          <p:nvPr/>
        </p:nvSpPr>
        <p:spPr>
          <a:xfrm>
            <a:off x="-482600" y="740856"/>
            <a:ext cx="158496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Parkway Character – Mid Laurel and </a:t>
            </a:r>
            <a:r>
              <a:rPr kumimoji="0" lang="en-US" sz="5333" b="1" i="0" u="none" strike="noStrike" kern="1200" cap="none" spc="0" normalizeH="0" baseline="0" noProof="0" dirty="0" err="1">
                <a:ln>
                  <a:noFill/>
                </a:ln>
                <a:solidFill>
                  <a:srgbClr val="002060"/>
                </a:solidFill>
                <a:effectLst/>
                <a:uLnTx/>
                <a:uFillTx/>
                <a:latin typeface="Arial"/>
                <a:ea typeface="+mn-ea"/>
                <a:cs typeface="Arial"/>
              </a:rPr>
              <a:t>SoLa</a:t>
            </a:r>
            <a:endParaRPr kumimoji="0" lang="en-US" sz="5333" b="1" i="0" u="none" strike="noStrike" kern="1200" cap="none" spc="0" normalizeH="0" baseline="0" noProof="0" dirty="0">
              <a:ln>
                <a:noFill/>
              </a:ln>
              <a:solidFill>
                <a:srgbClr val="002060"/>
              </a:solidFill>
              <a:effectLst/>
              <a:uLnTx/>
              <a:uFillTx/>
              <a:latin typeface="Arial"/>
              <a:ea typeface="+mn-ea"/>
              <a:cs typeface="Arial"/>
            </a:endParaRPr>
          </a:p>
        </p:txBody>
      </p:sp>
      <p:pic>
        <p:nvPicPr>
          <p:cNvPr id="6" name="Picture 5">
            <a:extLst>
              <a:ext uri="{FF2B5EF4-FFF2-40B4-BE49-F238E27FC236}">
                <a16:creationId xmlns:a16="http://schemas.microsoft.com/office/drawing/2014/main" id="{F11DF990-B9E9-2F65-9B84-6CB87A98E0A1}"/>
              </a:ext>
            </a:extLst>
          </p:cNvPr>
          <p:cNvPicPr>
            <a:picLocks noChangeAspect="1"/>
          </p:cNvPicPr>
          <p:nvPr/>
        </p:nvPicPr>
        <p:blipFill>
          <a:blip r:embed="rId4"/>
          <a:stretch>
            <a:fillRect/>
          </a:stretch>
        </p:blipFill>
        <p:spPr>
          <a:xfrm>
            <a:off x="755040" y="2054465"/>
            <a:ext cx="14745920" cy="4419598"/>
          </a:xfrm>
          <a:prstGeom prst="rect">
            <a:avLst/>
          </a:prstGeom>
        </p:spPr>
      </p:pic>
      <p:sp>
        <p:nvSpPr>
          <p:cNvPr id="9" name="TextBox 8">
            <a:extLst>
              <a:ext uri="{FF2B5EF4-FFF2-40B4-BE49-F238E27FC236}">
                <a16:creationId xmlns:a16="http://schemas.microsoft.com/office/drawing/2014/main" id="{6575CECD-B5B7-312D-01FF-89559B7228CB}"/>
              </a:ext>
            </a:extLst>
          </p:cNvPr>
          <p:cNvSpPr txBox="1"/>
          <p:nvPr/>
        </p:nvSpPr>
        <p:spPr>
          <a:xfrm>
            <a:off x="889000" y="6475716"/>
            <a:ext cx="8371488" cy="1631216"/>
          </a:xfrm>
          <a:prstGeom prst="rect">
            <a:avLst/>
          </a:prstGeom>
          <a:solidFill>
            <a:schemeClr val="accent4">
              <a:lumMod val="20000"/>
              <a:lumOff val="80000"/>
            </a:schemeClr>
          </a:solidFill>
        </p:spPr>
        <p:txBody>
          <a:bodyPr wrap="square">
            <a:spAutoFit/>
          </a:bodyPr>
          <a:lstStyle/>
          <a:p>
            <a:r>
              <a:rPr lang="en-US" sz="2000" dirty="0">
                <a:solidFill>
                  <a:srgbClr val="002060"/>
                </a:solidFill>
              </a:rPr>
              <a:t>The Parkway Character focuses on diversifying the tree selections instead of having a unifying species for the entire linear planting strip. Existing trees are kept integral as much as possible, with addition of new trees where shade is lacking, or where additional planting spaces are present such as in the bulb-outs and landscape setback zones.</a:t>
            </a:r>
          </a:p>
        </p:txBody>
      </p:sp>
    </p:spTree>
    <p:extLst>
      <p:ext uri="{BB962C8B-B14F-4D97-AF65-F5344CB8AC3E}">
        <p14:creationId xmlns:p14="http://schemas.microsoft.com/office/powerpoint/2010/main" val="4001256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C9F7D-5ED1-4AAF-3459-AAD0FCFC37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75ACF9-95D0-2178-F11D-C61A49E39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E3776967-3F15-5604-6135-9E551D050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2EE29CEA-220E-AE8B-C49D-7E8140D0156C}"/>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D1032C-FFC5-C59D-B67C-8C0D3DE3CAFD}"/>
              </a:ext>
            </a:extLst>
          </p:cNvPr>
          <p:cNvSpPr txBox="1"/>
          <p:nvPr/>
        </p:nvSpPr>
        <p:spPr>
          <a:xfrm>
            <a:off x="-482600" y="740856"/>
            <a:ext cx="158496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0" i="0" u="none" strike="noStrike" kern="1200" cap="none" spc="0" normalizeH="0" baseline="0" noProof="0" dirty="0">
                <a:ln>
                  <a:noFill/>
                </a:ln>
                <a:solidFill>
                  <a:srgbClr val="002060"/>
                </a:solidFill>
                <a:effectLst/>
                <a:uLnTx/>
                <a:uFillTx/>
                <a:latin typeface="Arial"/>
                <a:ea typeface="+mn-ea"/>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Public Art</a:t>
            </a:r>
          </a:p>
        </p:txBody>
      </p:sp>
      <p:sp>
        <p:nvSpPr>
          <p:cNvPr id="8" name="TextBox 7">
            <a:extLst>
              <a:ext uri="{FF2B5EF4-FFF2-40B4-BE49-F238E27FC236}">
                <a16:creationId xmlns:a16="http://schemas.microsoft.com/office/drawing/2014/main" id="{2255D1C6-2DE1-7E13-5361-4B610FD26158}"/>
              </a:ext>
            </a:extLst>
          </p:cNvPr>
          <p:cNvSpPr txBox="1"/>
          <p:nvPr/>
        </p:nvSpPr>
        <p:spPr>
          <a:xfrm>
            <a:off x="1498600" y="4408340"/>
            <a:ext cx="13106400" cy="2523768"/>
          </a:xfrm>
          <a:prstGeom prst="rect">
            <a:avLst/>
          </a:prstGeom>
          <a:solidFill>
            <a:schemeClr val="accent4">
              <a:lumMod val="20000"/>
              <a:lumOff val="80000"/>
            </a:schemeClr>
          </a:solidFill>
        </p:spPr>
        <p:txBody>
          <a:bodyPr wrap="square" rtlCol="0">
            <a:spAutoFit/>
          </a:bodyPr>
          <a:lstStyle/>
          <a:p>
            <a:pPr marL="457200" indent="-457200">
              <a:buFont typeface="Arial" panose="020B0604020202020204" pitchFamily="34" charset="0"/>
              <a:buChar char="•"/>
            </a:pPr>
            <a:r>
              <a:rPr lang="en-US" sz="2800" dirty="0">
                <a:solidFill>
                  <a:srgbClr val="002060"/>
                </a:solidFill>
              </a:rPr>
              <a:t>More platforms for local artists, e.g. season art installations throughout downtown</a:t>
            </a:r>
          </a:p>
          <a:p>
            <a:pPr marL="457200" indent="-457200">
              <a:buFont typeface="Arial" panose="020B0604020202020204" pitchFamily="34" charset="0"/>
              <a:buChar char="•"/>
            </a:pPr>
            <a:r>
              <a:rPr lang="en-US" sz="2800" dirty="0">
                <a:solidFill>
                  <a:srgbClr val="002060"/>
                </a:solidFill>
              </a:rPr>
              <a:t>Sculptures and monuments at key gateways and/or intersections</a:t>
            </a:r>
          </a:p>
          <a:p>
            <a:pPr marL="457200" indent="-457200">
              <a:buFont typeface="Arial" panose="020B0604020202020204" pitchFamily="34" charset="0"/>
              <a:buChar char="•"/>
            </a:pPr>
            <a:r>
              <a:rPr lang="en-US" sz="2800" dirty="0">
                <a:solidFill>
                  <a:srgbClr val="002060"/>
                </a:solidFill>
              </a:rPr>
              <a:t>Incorporate cultural elements – e.g. Sister City concepts</a:t>
            </a:r>
          </a:p>
          <a:p>
            <a:pPr marL="457200" indent="-457200">
              <a:buFont typeface="Arial" panose="020B0604020202020204" pitchFamily="34" charset="0"/>
              <a:buChar char="•"/>
            </a:pPr>
            <a:r>
              <a:rPr lang="en-US" sz="2800" dirty="0">
                <a:solidFill>
                  <a:srgbClr val="002060"/>
                </a:solidFill>
              </a:rPr>
              <a:t>Murals</a:t>
            </a:r>
          </a:p>
          <a:p>
            <a:pPr marL="457200" indent="-457200">
              <a:buFont typeface="Arial" panose="020B0604020202020204" pitchFamily="34" charset="0"/>
              <a:buChar char="•"/>
            </a:pPr>
            <a:r>
              <a:rPr lang="en-US" sz="2800" dirty="0">
                <a:solidFill>
                  <a:srgbClr val="002060"/>
                </a:solidFill>
              </a:rPr>
              <a:t>Locations: Street intersections, plazas and parks, along sidewalks and pedestrian strips</a:t>
            </a:r>
          </a:p>
          <a:p>
            <a:endParaRPr lang="en-US" dirty="0"/>
          </a:p>
        </p:txBody>
      </p:sp>
      <p:sp>
        <p:nvSpPr>
          <p:cNvPr id="10" name="TextBox 9">
            <a:extLst>
              <a:ext uri="{FF2B5EF4-FFF2-40B4-BE49-F238E27FC236}">
                <a16:creationId xmlns:a16="http://schemas.microsoft.com/office/drawing/2014/main" id="{1D264865-D68D-D63F-8BD3-66BBB8EEBCA5}"/>
              </a:ext>
            </a:extLst>
          </p:cNvPr>
          <p:cNvSpPr txBox="1"/>
          <p:nvPr/>
        </p:nvSpPr>
        <p:spPr>
          <a:xfrm>
            <a:off x="965200" y="2026712"/>
            <a:ext cx="14401800" cy="1938992"/>
          </a:xfrm>
          <a:prstGeom prst="rect">
            <a:avLst/>
          </a:prstGeom>
          <a:noFill/>
        </p:spPr>
        <p:txBody>
          <a:bodyPr wrap="square">
            <a:spAutoFit/>
          </a:bodyPr>
          <a:lstStyle/>
          <a:p>
            <a:r>
              <a:rPr lang="en-US" sz="4000" dirty="0">
                <a:solidFill>
                  <a:srgbClr val="002060"/>
                </a:solidFill>
              </a:rPr>
              <a:t>Reflect the City of San Carlos’ unique identity, promote cultural expression, and enhance the public realm by integrating art into key civic spaces, infrastructure, and community hubs.</a:t>
            </a:r>
          </a:p>
        </p:txBody>
      </p:sp>
    </p:spTree>
    <p:extLst>
      <p:ext uri="{BB962C8B-B14F-4D97-AF65-F5344CB8AC3E}">
        <p14:creationId xmlns:p14="http://schemas.microsoft.com/office/powerpoint/2010/main" val="3798359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4605E-FC3A-672C-D8C1-B553B9CF2D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FB8D3F-9920-8C9E-BC2A-1492E2CB5377}"/>
              </a:ext>
            </a:extLst>
          </p:cNvPr>
          <p:cNvSpPr/>
          <p:nvPr/>
        </p:nvSpPr>
        <p:spPr>
          <a:xfrm>
            <a:off x="-4" y="34558"/>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9547C21-AB4D-3635-247A-B9D1675012C7}"/>
              </a:ext>
            </a:extLst>
          </p:cNvPr>
          <p:cNvSpPr txBox="1"/>
          <p:nvPr/>
        </p:nvSpPr>
        <p:spPr>
          <a:xfrm>
            <a:off x="736600" y="745953"/>
            <a:ext cx="9296400" cy="23083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rPr>
              <a:t>Planning and Transportation Commission Recommendation: </a:t>
            </a:r>
          </a:p>
        </p:txBody>
      </p:sp>
      <p:pic>
        <p:nvPicPr>
          <p:cNvPr id="2" name="Picture 1">
            <a:extLst>
              <a:ext uri="{FF2B5EF4-FFF2-40B4-BE49-F238E27FC236}">
                <a16:creationId xmlns:a16="http://schemas.microsoft.com/office/drawing/2014/main" id="{1293D73E-A8F0-EE45-2F7A-6FBDFA1B0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242F0FB9-528C-39A5-D661-208BA1A8A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969B636E-1660-C4D0-02C6-CEB21683F363}"/>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FD52D56-4562-270B-26B2-AEE16B296C83}"/>
              </a:ext>
            </a:extLst>
          </p:cNvPr>
          <p:cNvSpPr txBox="1"/>
          <p:nvPr/>
        </p:nvSpPr>
        <p:spPr>
          <a:xfrm>
            <a:off x="-406402" y="3335315"/>
            <a:ext cx="8839202" cy="3416320"/>
          </a:xfrm>
          <a:prstGeom prst="rect">
            <a:avLst/>
          </a:prstGeom>
          <a:noFill/>
        </p:spPr>
        <p:txBody>
          <a:bodyPr wrap="square" rtlCol="0">
            <a:spAutoFit/>
          </a:bodyPr>
          <a:lstStyle/>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7, 2025, the Planning &amp; Transportation Commission adopted </a:t>
            </a: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Resolution No. 2025-02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recommending the City Council adopt the San Carlos Downtown Streetscape Master Plan.</a:t>
            </a:r>
          </a:p>
        </p:txBody>
      </p:sp>
      <p:pic>
        <p:nvPicPr>
          <p:cNvPr id="9" name="Picture 8">
            <a:extLst>
              <a:ext uri="{FF2B5EF4-FFF2-40B4-BE49-F238E27FC236}">
                <a16:creationId xmlns:a16="http://schemas.microsoft.com/office/drawing/2014/main" id="{4FD549D8-0173-A54B-284D-B99A652E2F85}"/>
              </a:ext>
            </a:extLst>
          </p:cNvPr>
          <p:cNvPicPr>
            <a:picLocks noChangeAspect="1"/>
          </p:cNvPicPr>
          <p:nvPr/>
        </p:nvPicPr>
        <p:blipFill>
          <a:blip r:embed="rId4"/>
          <a:stretch>
            <a:fillRect/>
          </a:stretch>
        </p:blipFill>
        <p:spPr>
          <a:xfrm rot="329503">
            <a:off x="9059982" y="1587565"/>
            <a:ext cx="5122012" cy="6451992"/>
          </a:xfrm>
          <a:prstGeom prst="rect">
            <a:avLst/>
          </a:prstGeom>
        </p:spPr>
      </p:pic>
    </p:spTree>
    <p:extLst>
      <p:ext uri="{BB962C8B-B14F-4D97-AF65-F5344CB8AC3E}">
        <p14:creationId xmlns:p14="http://schemas.microsoft.com/office/powerpoint/2010/main" val="2208955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8F33-1397-749D-4843-8D1B620665D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FEA840A-37F6-C382-8235-AE271B601B8E}"/>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3A45EF-1745-E021-709E-580FE6902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AABBA8D4-2D4E-3DE6-D7D0-E80934041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9B67D8B0-2FD6-05A7-5DE7-6D6B368DA672}"/>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2FB2DF6-D5D6-AEDC-90B9-72D91DEEDF31}"/>
              </a:ext>
            </a:extLst>
          </p:cNvPr>
          <p:cNvSpPr txBox="1"/>
          <p:nvPr/>
        </p:nvSpPr>
        <p:spPr>
          <a:xfrm>
            <a:off x="812800" y="964847"/>
            <a:ext cx="14706600" cy="748988"/>
          </a:xfrm>
          <a:prstGeom prst="rect">
            <a:avLst/>
          </a:prstGeom>
          <a:noFill/>
        </p:spPr>
        <p:txBody>
          <a:bodyPr wrap="square" rtlCol="0">
            <a:spAutoFit/>
          </a:bodyPr>
          <a:lstStyle/>
          <a:p>
            <a:pPr marL="1219169" marR="0" lvl="2" indent="0" algn="l" defTabSz="1219170" rtl="0" eaLnBrk="1" fontAlgn="auto" latinLnBrk="0" hangingPunct="1">
              <a:lnSpc>
                <a:spcPct val="100000"/>
              </a:lnSpc>
              <a:spcBef>
                <a:spcPts val="133"/>
              </a:spcBef>
              <a:spcAft>
                <a:spcPts val="133"/>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Implementation Chapter - Phasing and Funding</a:t>
            </a:r>
            <a:endParaRPr kumimoji="0" lang="en-US" sz="4267" b="1"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pic>
        <p:nvPicPr>
          <p:cNvPr id="9" name="Picture 8">
            <a:extLst>
              <a:ext uri="{FF2B5EF4-FFF2-40B4-BE49-F238E27FC236}">
                <a16:creationId xmlns:a16="http://schemas.microsoft.com/office/drawing/2014/main" id="{B0F53C64-FD29-C490-2D0E-7827DE70A036}"/>
              </a:ext>
            </a:extLst>
          </p:cNvPr>
          <p:cNvPicPr>
            <a:picLocks noChangeAspect="1"/>
          </p:cNvPicPr>
          <p:nvPr/>
        </p:nvPicPr>
        <p:blipFill>
          <a:blip r:embed="rId4"/>
          <a:stretch>
            <a:fillRect/>
          </a:stretch>
        </p:blipFill>
        <p:spPr>
          <a:xfrm>
            <a:off x="817880" y="1792415"/>
            <a:ext cx="14630406" cy="6477096"/>
          </a:xfrm>
          <a:prstGeom prst="rect">
            <a:avLst/>
          </a:prstGeom>
        </p:spPr>
      </p:pic>
    </p:spTree>
    <p:extLst>
      <p:ext uri="{BB962C8B-B14F-4D97-AF65-F5344CB8AC3E}">
        <p14:creationId xmlns:p14="http://schemas.microsoft.com/office/powerpoint/2010/main" val="921906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A5C7-B498-45B3-7012-8DEDCD751F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CD4483-919A-49E3-98D2-D5BF931B3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400A1C3B-C594-64B0-6E4D-2E3B817B9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ABE2B498-C8CD-C242-17AF-3844DF5ABDE1}"/>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A6CEE7D-8AAC-57E0-50E9-FC7FBA9FE715}"/>
              </a:ext>
            </a:extLst>
          </p:cNvPr>
          <p:cNvSpPr txBox="1"/>
          <p:nvPr/>
        </p:nvSpPr>
        <p:spPr>
          <a:xfrm>
            <a:off x="-406400" y="1024160"/>
            <a:ext cx="9665729"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lang="en-US" sz="5333" dirty="0">
                <a:solidFill>
                  <a:srgbClr val="002060"/>
                </a:solidFill>
                <a:latin typeface="Arial"/>
                <a:cs typeface="Arial"/>
              </a:rPr>
              <a:t>	</a:t>
            </a:r>
            <a:r>
              <a:rPr kumimoji="0" lang="en-US" sz="5333" b="1" i="0" u="none" strike="noStrike" kern="1200" cap="none" spc="0" normalizeH="0" baseline="0" noProof="0" dirty="0">
                <a:ln>
                  <a:noFill/>
                </a:ln>
                <a:solidFill>
                  <a:srgbClr val="002060"/>
                </a:solidFill>
                <a:effectLst/>
                <a:uLnTx/>
                <a:uFillTx/>
                <a:latin typeface="Arial"/>
                <a:ea typeface="+mn-ea"/>
                <a:cs typeface="Arial"/>
              </a:rPr>
              <a:t>Implementation Chapter </a:t>
            </a:r>
          </a:p>
        </p:txBody>
      </p:sp>
      <p:pic>
        <p:nvPicPr>
          <p:cNvPr id="6" name="Picture 5">
            <a:extLst>
              <a:ext uri="{FF2B5EF4-FFF2-40B4-BE49-F238E27FC236}">
                <a16:creationId xmlns:a16="http://schemas.microsoft.com/office/drawing/2014/main" id="{AF1CAAEE-0EB0-2809-14D9-F11FBFFDE553}"/>
              </a:ext>
            </a:extLst>
          </p:cNvPr>
          <p:cNvPicPr>
            <a:picLocks noChangeAspect="1"/>
          </p:cNvPicPr>
          <p:nvPr/>
        </p:nvPicPr>
        <p:blipFill>
          <a:blip r:embed="rId4"/>
          <a:stretch>
            <a:fillRect/>
          </a:stretch>
        </p:blipFill>
        <p:spPr>
          <a:xfrm>
            <a:off x="4635200" y="2398261"/>
            <a:ext cx="11036600" cy="5491770"/>
          </a:xfrm>
          <a:prstGeom prst="rect">
            <a:avLst/>
          </a:prstGeom>
        </p:spPr>
      </p:pic>
      <p:sp>
        <p:nvSpPr>
          <p:cNvPr id="8" name="TextBox 7">
            <a:extLst>
              <a:ext uri="{FF2B5EF4-FFF2-40B4-BE49-F238E27FC236}">
                <a16:creationId xmlns:a16="http://schemas.microsoft.com/office/drawing/2014/main" id="{63FDE71D-8D63-8DCF-1DCC-4721F6B9BA45}"/>
              </a:ext>
            </a:extLst>
          </p:cNvPr>
          <p:cNvSpPr txBox="1"/>
          <p:nvPr/>
        </p:nvSpPr>
        <p:spPr>
          <a:xfrm>
            <a:off x="736600" y="2438400"/>
            <a:ext cx="29939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Phasing Strategy</a:t>
            </a:r>
          </a:p>
        </p:txBody>
      </p:sp>
      <p:sp>
        <p:nvSpPr>
          <p:cNvPr id="9" name="TextBox 8">
            <a:extLst>
              <a:ext uri="{FF2B5EF4-FFF2-40B4-BE49-F238E27FC236}">
                <a16:creationId xmlns:a16="http://schemas.microsoft.com/office/drawing/2014/main" id="{6E59EE24-E82A-5511-57A5-ED3475485647}"/>
              </a:ext>
            </a:extLst>
          </p:cNvPr>
          <p:cNvSpPr txBox="1"/>
          <p:nvPr/>
        </p:nvSpPr>
        <p:spPr>
          <a:xfrm>
            <a:off x="736600" y="4092845"/>
            <a:ext cx="4267200" cy="3046988"/>
          </a:xfrm>
          <a:prstGeom prst="rect">
            <a:avLst/>
          </a:prstGeom>
          <a:noFill/>
        </p:spPr>
        <p:txBody>
          <a:bodyPr wrap="square">
            <a:spAutoFit/>
          </a:bodyPr>
          <a:lstStyle/>
          <a:p>
            <a:r>
              <a:rPr lang="en-US" sz="2400" dirty="0">
                <a:solidFill>
                  <a:srgbClr val="002060"/>
                </a:solidFill>
              </a:rPr>
              <a:t>Due to the scale and complexity of the project, the phasing plan is designed to minimize disruptions while ensuring continuous community access. </a:t>
            </a:r>
            <a:r>
              <a:rPr lang="en-US" sz="2400" b="1" dirty="0">
                <a:solidFill>
                  <a:srgbClr val="002060"/>
                </a:solidFill>
              </a:rPr>
              <a:t>The precise sequencing of the phases will be decided by the San Carlos City Council.</a:t>
            </a:r>
          </a:p>
        </p:txBody>
      </p:sp>
    </p:spTree>
    <p:extLst>
      <p:ext uri="{BB962C8B-B14F-4D97-AF65-F5344CB8AC3E}">
        <p14:creationId xmlns:p14="http://schemas.microsoft.com/office/powerpoint/2010/main" val="3523464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7B412-CC72-92CD-5BF1-DE060DE3D17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160C33C-5077-D0D3-5AA5-8B04D5B7A733}"/>
              </a:ext>
            </a:extLst>
          </p:cNvPr>
          <p:cNvPicPr>
            <a:picLocks noChangeAspect="1"/>
          </p:cNvPicPr>
          <p:nvPr/>
        </p:nvPicPr>
        <p:blipFill>
          <a:blip r:embed="rId3"/>
          <a:stretch>
            <a:fillRect/>
          </a:stretch>
        </p:blipFill>
        <p:spPr>
          <a:xfrm>
            <a:off x="5284746" y="1781752"/>
            <a:ext cx="10410912" cy="6447848"/>
          </a:xfrm>
          <a:prstGeom prst="rect">
            <a:avLst/>
          </a:prstGeom>
        </p:spPr>
      </p:pic>
      <p:pic>
        <p:nvPicPr>
          <p:cNvPr id="2" name="Picture 1">
            <a:extLst>
              <a:ext uri="{FF2B5EF4-FFF2-40B4-BE49-F238E27FC236}">
                <a16:creationId xmlns:a16="http://schemas.microsoft.com/office/drawing/2014/main" id="{D7E0F23D-EF79-60CD-CBAC-66317FCF22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EA16A033-6246-6930-F9B1-88030872AE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55A3BC69-699E-5A87-72EB-14D82420C9C0}"/>
              </a:ext>
            </a:extLst>
          </p:cNvPr>
          <p:cNvSpPr>
            <a:spLocks noGrp="1"/>
          </p:cNvSpPr>
          <p:nvPr>
            <p:ph type="sldNum" sz="quarter" idx="12"/>
          </p:nvPr>
        </p:nvSpPr>
        <p:spPr/>
        <p:txBody>
          <a:bodyPr/>
          <a:lstStyle/>
          <a:p>
            <a:pPr defTabSz="1219170"/>
            <a:fld id="{9E7CD5DC-148F-40DF-B92C-3A6F095E425F}" type="slidenum">
              <a:rPr lang="en-US">
                <a:solidFill>
                  <a:prstClr val="black">
                    <a:tint val="75000"/>
                  </a:prstClr>
                </a:solidFill>
                <a:latin typeface="Calibri" panose="020F0502020204030204"/>
              </a:rPr>
              <a:pPr defTabSz="1219170"/>
              <a:t>42</a:t>
            </a:fld>
            <a:endParaRPr lang="en-US">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C27606E3-99E8-3962-DC7E-F72B17B77C43}"/>
              </a:ext>
            </a:extLst>
          </p:cNvPr>
          <p:cNvSpPr txBox="1"/>
          <p:nvPr/>
        </p:nvSpPr>
        <p:spPr>
          <a:xfrm>
            <a:off x="-482600" y="783963"/>
            <a:ext cx="9665729" cy="943785"/>
          </a:xfrm>
          <a:prstGeom prst="rect">
            <a:avLst/>
          </a:prstGeom>
          <a:noFill/>
        </p:spPr>
        <p:txBody>
          <a:bodyPr wrap="square" lIns="121920" tIns="60960" rIns="121920" bIns="60960" anchor="t">
            <a:spAutoFit/>
          </a:bodyPr>
          <a:lstStyle/>
          <a:p>
            <a:pPr defTabSz="1219170">
              <a:spcBef>
                <a:spcPts val="133"/>
              </a:spcBef>
              <a:spcAft>
                <a:spcPts val="133"/>
              </a:spcAft>
            </a:pPr>
            <a:r>
              <a:rPr lang="en-US" sz="5333" dirty="0">
                <a:solidFill>
                  <a:srgbClr val="002060"/>
                </a:solidFill>
                <a:latin typeface="Arial"/>
                <a:cs typeface="Arial"/>
              </a:rPr>
              <a:t>	</a:t>
            </a:r>
            <a:r>
              <a:rPr lang="en-US" sz="5333" b="1" dirty="0">
                <a:solidFill>
                  <a:srgbClr val="002060"/>
                </a:solidFill>
                <a:latin typeface="Arial"/>
                <a:cs typeface="Arial"/>
              </a:rPr>
              <a:t>Implementation Chapter</a:t>
            </a:r>
          </a:p>
        </p:txBody>
      </p:sp>
      <p:sp>
        <p:nvSpPr>
          <p:cNvPr id="9" name="TextBox 8">
            <a:extLst>
              <a:ext uri="{FF2B5EF4-FFF2-40B4-BE49-F238E27FC236}">
                <a16:creationId xmlns:a16="http://schemas.microsoft.com/office/drawing/2014/main" id="{B8103D14-5999-F288-D0AF-61EEA27F312A}"/>
              </a:ext>
            </a:extLst>
          </p:cNvPr>
          <p:cNvSpPr txBox="1"/>
          <p:nvPr/>
        </p:nvSpPr>
        <p:spPr>
          <a:xfrm>
            <a:off x="790696" y="1828800"/>
            <a:ext cx="29939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Funding Strategy</a:t>
            </a:r>
          </a:p>
        </p:txBody>
      </p:sp>
      <p:sp>
        <p:nvSpPr>
          <p:cNvPr id="6" name="TextBox 5">
            <a:extLst>
              <a:ext uri="{FF2B5EF4-FFF2-40B4-BE49-F238E27FC236}">
                <a16:creationId xmlns:a16="http://schemas.microsoft.com/office/drawing/2014/main" id="{08E3D86D-BBD3-43E7-CF1B-B35FBDF79BF5}"/>
              </a:ext>
            </a:extLst>
          </p:cNvPr>
          <p:cNvSpPr txBox="1"/>
          <p:nvPr/>
        </p:nvSpPr>
        <p:spPr>
          <a:xfrm>
            <a:off x="736600" y="3505200"/>
            <a:ext cx="5486400" cy="4524315"/>
          </a:xfrm>
          <a:prstGeom prst="rect">
            <a:avLst/>
          </a:prstGeom>
          <a:noFill/>
        </p:spPr>
        <p:txBody>
          <a:bodyPr wrap="square">
            <a:spAutoFit/>
          </a:bodyPr>
          <a:lstStyle/>
          <a:p>
            <a:r>
              <a:rPr lang="en-US" sz="2400" dirty="0">
                <a:solidFill>
                  <a:srgbClr val="002060"/>
                </a:solidFill>
              </a:rPr>
              <a:t>Approximate budgets in 2024 dollars needed to implement all phases of the plan.</a:t>
            </a:r>
          </a:p>
          <a:p>
            <a:endParaRPr lang="en-US" sz="800" dirty="0">
              <a:solidFill>
                <a:srgbClr val="002060"/>
              </a:solidFill>
            </a:endParaRPr>
          </a:p>
          <a:p>
            <a:r>
              <a:rPr lang="en-US" sz="2400" dirty="0">
                <a:solidFill>
                  <a:srgbClr val="002060"/>
                </a:solidFill>
              </a:rPr>
              <a:t>Realizing this vision hinges on securing adequate funding to cover design, construction, and long-term maintenance costs.</a:t>
            </a:r>
          </a:p>
          <a:p>
            <a:endParaRPr lang="en-US" sz="800" dirty="0">
              <a:solidFill>
                <a:srgbClr val="002060"/>
              </a:solidFill>
            </a:endParaRPr>
          </a:p>
          <a:p>
            <a:endParaRPr lang="en-US" sz="800" dirty="0">
              <a:solidFill>
                <a:srgbClr val="002060"/>
              </a:solidFill>
            </a:endParaRPr>
          </a:p>
          <a:p>
            <a:pPr marL="342900" indent="-342900">
              <a:buFont typeface="Wingdings" panose="05000000000000000000" pitchFamily="2" charset="2"/>
              <a:buChar char="§"/>
            </a:pPr>
            <a:r>
              <a:rPr lang="en-US" sz="2400" dirty="0">
                <a:solidFill>
                  <a:srgbClr val="002060"/>
                </a:solidFill>
              </a:rPr>
              <a:t>City of San Carlos Funds</a:t>
            </a:r>
          </a:p>
          <a:p>
            <a:pPr marL="342900" indent="-342900">
              <a:buFont typeface="Wingdings" panose="05000000000000000000" pitchFamily="2" charset="2"/>
              <a:buChar char="§"/>
            </a:pPr>
            <a:r>
              <a:rPr lang="en-US" sz="2400" dirty="0">
                <a:solidFill>
                  <a:srgbClr val="002060"/>
                </a:solidFill>
              </a:rPr>
              <a:t>Local, State, Federal Funding/Grants</a:t>
            </a:r>
          </a:p>
          <a:p>
            <a:pPr marL="342900" indent="-342900">
              <a:buFont typeface="Wingdings" panose="05000000000000000000" pitchFamily="2" charset="2"/>
              <a:buChar char="§"/>
            </a:pPr>
            <a:r>
              <a:rPr lang="en-US" sz="2400" dirty="0">
                <a:solidFill>
                  <a:srgbClr val="002060"/>
                </a:solidFill>
              </a:rPr>
              <a:t>Municipal Bonds</a:t>
            </a:r>
          </a:p>
          <a:p>
            <a:pPr marL="342900" indent="-342900">
              <a:buFont typeface="Wingdings" panose="05000000000000000000" pitchFamily="2" charset="2"/>
              <a:buChar char="§"/>
            </a:pPr>
            <a:r>
              <a:rPr lang="en-US" sz="2400" dirty="0">
                <a:solidFill>
                  <a:srgbClr val="002060"/>
                </a:solidFill>
              </a:rPr>
              <a:t>Community Benefit Dollars</a:t>
            </a:r>
          </a:p>
        </p:txBody>
      </p:sp>
    </p:spTree>
    <p:extLst>
      <p:ext uri="{BB962C8B-B14F-4D97-AF65-F5344CB8AC3E}">
        <p14:creationId xmlns:p14="http://schemas.microsoft.com/office/powerpoint/2010/main" val="2503621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63895-2AA6-8946-7945-38F105CBE47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93BFD0B-E1FA-E7B9-4FDD-E040CA4E4427}"/>
              </a:ext>
            </a:extLst>
          </p:cNvPr>
          <p:cNvSpPr/>
          <p:nvPr/>
        </p:nvSpPr>
        <p:spPr>
          <a:xfrm>
            <a:off x="-3" y="64055"/>
            <a:ext cx="16256003" cy="8843383"/>
          </a:xfrm>
          <a:prstGeom prst="rect">
            <a:avLst/>
          </a:prstGeom>
          <a:solidFill>
            <a:srgbClr val="00153E"/>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srgbClr val="002060"/>
              </a:solidFill>
              <a:latin typeface="Calibri" panose="020F0502020204030204"/>
            </a:endParaRPr>
          </a:p>
        </p:txBody>
      </p:sp>
      <p:pic>
        <p:nvPicPr>
          <p:cNvPr id="2" name="Picture 1">
            <a:extLst>
              <a:ext uri="{FF2B5EF4-FFF2-40B4-BE49-F238E27FC236}">
                <a16:creationId xmlns:a16="http://schemas.microsoft.com/office/drawing/2014/main" id="{E37C59F6-EEA0-8436-3CF8-62AE8B47C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F6D474CF-2C6B-87CA-1112-4BF1C04E4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A2962242-5020-3DAE-1BE8-47EB7C9BBE32}"/>
              </a:ext>
            </a:extLst>
          </p:cNvPr>
          <p:cNvSpPr>
            <a:spLocks noGrp="1"/>
          </p:cNvSpPr>
          <p:nvPr>
            <p:ph type="sldNum" sz="quarter" idx="12"/>
          </p:nvPr>
        </p:nvSpPr>
        <p:spPr/>
        <p:txBody>
          <a:bodyPr/>
          <a:lstStyle/>
          <a:p>
            <a:pPr defTabSz="1219170"/>
            <a:fld id="{9E7CD5DC-148F-40DF-B92C-3A6F095E425F}" type="slidenum">
              <a:rPr lang="en-US">
                <a:solidFill>
                  <a:prstClr val="black">
                    <a:tint val="75000"/>
                  </a:prstClr>
                </a:solidFill>
                <a:latin typeface="Calibri" panose="020F0502020204030204"/>
              </a:rPr>
              <a:pPr defTabSz="1219170"/>
              <a:t>43</a:t>
            </a:fld>
            <a:endParaRPr lang="en-US">
              <a:solidFill>
                <a:prstClr val="black">
                  <a:tint val="75000"/>
                </a:prstClr>
              </a:solidFill>
              <a:latin typeface="Calibri" panose="020F0502020204030204"/>
            </a:endParaRPr>
          </a:p>
        </p:txBody>
      </p:sp>
      <p:pic>
        <p:nvPicPr>
          <p:cNvPr id="11" name="Graphic 10" descr="Monitor with solid fill">
            <a:extLst>
              <a:ext uri="{FF2B5EF4-FFF2-40B4-BE49-F238E27FC236}">
                <a16:creationId xmlns:a16="http://schemas.microsoft.com/office/drawing/2014/main" id="{590CD1AD-43F5-5E61-EFB2-064483281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3473" y="6324928"/>
            <a:ext cx="786896" cy="786896"/>
          </a:xfrm>
          <a:prstGeom prst="rect">
            <a:avLst/>
          </a:prstGeom>
        </p:spPr>
      </p:pic>
      <p:pic>
        <p:nvPicPr>
          <p:cNvPr id="14" name="Graphic 13" descr="Envelope with solid fill">
            <a:extLst>
              <a:ext uri="{FF2B5EF4-FFF2-40B4-BE49-F238E27FC236}">
                <a16:creationId xmlns:a16="http://schemas.microsoft.com/office/drawing/2014/main" id="{931E2AC3-73E5-6A68-5EEF-0B334DB2E3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32279" y="7392612"/>
            <a:ext cx="798091" cy="798091"/>
          </a:xfrm>
          <a:prstGeom prst="rect">
            <a:avLst/>
          </a:prstGeom>
        </p:spPr>
      </p:pic>
      <p:pic>
        <p:nvPicPr>
          <p:cNvPr id="8" name="Picture 7" descr="Logo&#10;&#10;AI-generated content may be incorrect.">
            <a:extLst>
              <a:ext uri="{FF2B5EF4-FFF2-40B4-BE49-F238E27FC236}">
                <a16:creationId xmlns:a16="http://schemas.microsoft.com/office/drawing/2014/main" id="{23A75AF0-63BB-1774-6EEA-EA13BD495F82}"/>
              </a:ext>
            </a:extLst>
          </p:cNvPr>
          <p:cNvPicPr>
            <a:picLocks noChangeAspect="1"/>
          </p:cNvPicPr>
          <p:nvPr/>
        </p:nvPicPr>
        <p:blipFill>
          <a:blip r:embed="rId8">
            <a:alphaModFix amt="27000"/>
            <a:extLst>
              <a:ext uri="{28A0092B-C50C-407E-A947-70E740481C1C}">
                <a14:useLocalDpi xmlns:a14="http://schemas.microsoft.com/office/drawing/2010/main" val="0"/>
              </a:ext>
            </a:extLst>
          </a:blip>
          <a:srcRect b="15469"/>
          <a:stretch/>
        </p:blipFill>
        <p:spPr>
          <a:xfrm>
            <a:off x="6908800" y="831849"/>
            <a:ext cx="7595472" cy="5070083"/>
          </a:xfrm>
          <a:prstGeom prst="rect">
            <a:avLst/>
          </a:prstGeom>
          <a:effectLst/>
        </p:spPr>
      </p:pic>
      <p:sp>
        <p:nvSpPr>
          <p:cNvPr id="9" name="TextBox 8">
            <a:extLst>
              <a:ext uri="{FF2B5EF4-FFF2-40B4-BE49-F238E27FC236}">
                <a16:creationId xmlns:a16="http://schemas.microsoft.com/office/drawing/2014/main" id="{1843DD17-55CB-77B4-0088-33B18BB4B228}"/>
              </a:ext>
            </a:extLst>
          </p:cNvPr>
          <p:cNvSpPr txBox="1"/>
          <p:nvPr/>
        </p:nvSpPr>
        <p:spPr>
          <a:xfrm>
            <a:off x="948038" y="4114800"/>
            <a:ext cx="13539072" cy="3077766"/>
          </a:xfrm>
          <a:prstGeom prst="rect">
            <a:avLst/>
          </a:prstGeom>
          <a:noFill/>
        </p:spPr>
        <p:txBody>
          <a:bodyPr wrap="square" rtlCol="0">
            <a:spAutoFit/>
          </a:bodyPr>
          <a:lstStyle/>
          <a:p>
            <a:r>
              <a:rPr lang="en-US" sz="9600" dirty="0">
                <a:solidFill>
                  <a:schemeClr val="bg1"/>
                </a:solidFill>
              </a:rPr>
              <a:t>Thank You</a:t>
            </a:r>
          </a:p>
          <a:p>
            <a:r>
              <a:rPr lang="en-US" sz="8000" dirty="0">
                <a:solidFill>
                  <a:schemeClr val="bg1"/>
                </a:solidFill>
              </a:rPr>
              <a:t>							</a:t>
            </a:r>
            <a:r>
              <a:rPr lang="en-US" sz="4000" i="1" dirty="0">
                <a:solidFill>
                  <a:schemeClr val="bg1"/>
                </a:solidFill>
              </a:rPr>
              <a:t>A good plan involves everyone!</a:t>
            </a:r>
          </a:p>
          <a:p>
            <a:endParaRPr lang="en-US" dirty="0"/>
          </a:p>
        </p:txBody>
      </p:sp>
      <p:sp>
        <p:nvSpPr>
          <p:cNvPr id="4" name="TextBox 3">
            <a:extLst>
              <a:ext uri="{FF2B5EF4-FFF2-40B4-BE49-F238E27FC236}">
                <a16:creationId xmlns:a16="http://schemas.microsoft.com/office/drawing/2014/main" id="{E1A77F4F-4C02-E610-2D54-1AF55118070B}"/>
              </a:ext>
            </a:extLst>
          </p:cNvPr>
          <p:cNvSpPr txBox="1"/>
          <p:nvPr/>
        </p:nvSpPr>
        <p:spPr>
          <a:xfrm>
            <a:off x="1743864" y="7228582"/>
            <a:ext cx="13053849" cy="1107996"/>
          </a:xfrm>
          <a:prstGeom prst="rect">
            <a:avLst/>
          </a:prstGeom>
          <a:noFill/>
          <a:ln w="38100">
            <a:solidFill>
              <a:srgbClr val="3C5B9A"/>
            </a:solidFill>
          </a:ln>
        </p:spPr>
        <p:txBody>
          <a:bodyPr wrap="square" rtlCol="0">
            <a:spAutoFit/>
          </a:bodyPr>
          <a:lstStyle/>
          <a:p>
            <a:pPr algn="ctr" defTabSz="914377"/>
            <a:r>
              <a:rPr lang="en-US" sz="3300" b="1" dirty="0">
                <a:solidFill>
                  <a:schemeClr val="bg1">
                    <a:lumMod val="95000"/>
                  </a:schemeClr>
                </a:solidFill>
                <a:latin typeface="Calibri" panose="020F0502020204030204"/>
              </a:rPr>
              <a:t>If you’re participating remotely and would like to make a public comment on this agenda item, use the “raise hand” feature in Zoom. </a:t>
            </a:r>
          </a:p>
        </p:txBody>
      </p:sp>
    </p:spTree>
    <p:extLst>
      <p:ext uri="{BB962C8B-B14F-4D97-AF65-F5344CB8AC3E}">
        <p14:creationId xmlns:p14="http://schemas.microsoft.com/office/powerpoint/2010/main" val="3250659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2DEB-2314-3C5C-2D8B-F3442852F08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D5EA0A-E777-D1F4-29BB-7E29A7C50DBE}"/>
              </a:ext>
            </a:extLst>
          </p:cNvPr>
          <p:cNvSpPr/>
          <p:nvPr/>
        </p:nvSpPr>
        <p:spPr>
          <a:xfrm>
            <a:off x="-3" y="64055"/>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9B58DC-95DB-9C64-2442-41ADB2861F18}"/>
              </a:ext>
            </a:extLst>
          </p:cNvPr>
          <p:cNvSpPr txBox="1"/>
          <p:nvPr/>
        </p:nvSpPr>
        <p:spPr>
          <a:xfrm>
            <a:off x="1" y="1155606"/>
            <a:ext cx="11015276"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Next Steps</a:t>
            </a:r>
          </a:p>
        </p:txBody>
      </p:sp>
      <p:pic>
        <p:nvPicPr>
          <p:cNvPr id="2" name="Picture 1">
            <a:extLst>
              <a:ext uri="{FF2B5EF4-FFF2-40B4-BE49-F238E27FC236}">
                <a16:creationId xmlns:a16="http://schemas.microsoft.com/office/drawing/2014/main" id="{7AEE6BC0-6C58-1B62-E874-1EFFC5246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A2C7B5BC-67FE-4C09-D566-967BD9857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FDD8CD5D-1241-2B77-49FB-FF9FC1246B30}"/>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16BE5BD-456D-7A1B-3FAF-05436C28CD0C}"/>
              </a:ext>
            </a:extLst>
          </p:cNvPr>
          <p:cNvSpPr txBox="1"/>
          <p:nvPr/>
        </p:nvSpPr>
        <p:spPr>
          <a:xfrm>
            <a:off x="-1" y="2284269"/>
            <a:ext cx="15633375" cy="2852127"/>
          </a:xfrm>
          <a:prstGeom prst="rect">
            <a:avLst/>
          </a:prstGeom>
          <a:noFill/>
        </p:spPr>
        <p:txBody>
          <a:bodyPr wrap="square" lIns="121920" tIns="60960" rIns="121920" bIns="60960" rtlCol="0" anchor="t">
            <a:spAutoFit/>
          </a:bodyPr>
          <a:lstStyle/>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a:cs typeface="Arial"/>
              </a:rPr>
              <a:t>Continue to prepare Downtown Specific Plan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a:ea typeface="+mn-ea"/>
                <a:cs typeface="Arial"/>
              </a:rPr>
              <a:t>Summer 2025 – Release </a:t>
            </a:r>
            <a:r>
              <a:rPr lang="en-US" sz="3200" dirty="0">
                <a:solidFill>
                  <a:prstClr val="white"/>
                </a:solidFill>
                <a:latin typeface="Arial"/>
                <a:cs typeface="Arial"/>
              </a:rPr>
              <a:t>Public Draft Downtown Specific Plan</a:t>
            </a:r>
          </a:p>
          <a:p>
            <a:pPr marL="2285954" lvl="3" indent="-609585" defTabSz="1219170">
              <a:spcBef>
                <a:spcPts val="133"/>
              </a:spcBef>
              <a:spcAft>
                <a:spcPts val="133"/>
              </a:spcAft>
              <a:buFont typeface="Arial" panose="020B0604020202020204" pitchFamily="34" charset="0"/>
              <a:buChar char="•"/>
            </a:pPr>
            <a:r>
              <a:rPr kumimoji="0" lang="en-US" sz="3200" b="0" i="0" u="none" strike="noStrike" kern="1200" cap="none" spc="0" normalizeH="0" baseline="0" noProof="0" dirty="0">
                <a:ln>
                  <a:noFill/>
                </a:ln>
                <a:solidFill>
                  <a:prstClr val="white"/>
                </a:solidFill>
                <a:effectLst/>
                <a:uLnTx/>
                <a:uFillTx/>
                <a:latin typeface="Arial"/>
                <a:ea typeface="+mn-ea"/>
                <a:cs typeface="Arial"/>
              </a:rPr>
              <a:t>August 18, 2025 – PTC recommendation</a:t>
            </a:r>
          </a:p>
          <a:p>
            <a:pPr marL="2285954" lvl="3" indent="-609585" defTabSz="1219170">
              <a:spcBef>
                <a:spcPts val="133"/>
              </a:spcBef>
              <a:spcAft>
                <a:spcPts val="133"/>
              </a:spcAft>
              <a:buFont typeface="Arial" panose="020B0604020202020204" pitchFamily="34" charset="0"/>
              <a:buChar char="•"/>
            </a:pPr>
            <a:r>
              <a:rPr lang="en-US" sz="3200" dirty="0">
                <a:solidFill>
                  <a:prstClr val="white"/>
                </a:solidFill>
                <a:latin typeface="Arial"/>
                <a:cs typeface="Arial"/>
              </a:rPr>
              <a:t>September 22, 2025 – City Council adoption</a:t>
            </a:r>
            <a:endParaRPr kumimoji="0" lang="en-US" sz="3200" b="0" i="0" u="none" strike="noStrike" kern="1200" cap="none" spc="0" normalizeH="0" baseline="0" noProof="0" dirty="0">
              <a:ln>
                <a:noFill/>
              </a:ln>
              <a:solidFill>
                <a:prstClr val="white"/>
              </a:solidFill>
              <a:effectLst/>
              <a:uLnTx/>
              <a:uFillTx/>
              <a:latin typeface="Arial"/>
              <a:ea typeface="+mn-ea"/>
              <a:cs typeface="Arial"/>
            </a:endParaRP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endParaRPr kumimoji="0" lang="en-US" sz="4267" b="0" i="0" u="none" strike="noStrike" kern="1200" cap="none" spc="0" normalizeH="0" baseline="0" noProof="0" dirty="0">
              <a:ln>
                <a:noFill/>
              </a:ln>
              <a:solidFill>
                <a:prstClr val="white"/>
              </a:solidFill>
              <a:effectLst/>
              <a:uLnTx/>
              <a:uFillTx/>
              <a:latin typeface="Akzidenz-Grotesk Std Regular" panose="02000503030000020003" pitchFamily="2" charset="0"/>
              <a:ea typeface="+mn-ea"/>
              <a:cs typeface="+mn-cs"/>
            </a:endParaRPr>
          </a:p>
        </p:txBody>
      </p:sp>
      <p:sp>
        <p:nvSpPr>
          <p:cNvPr id="6" name="Rectangle: Rounded Corners 5">
            <a:extLst>
              <a:ext uri="{FF2B5EF4-FFF2-40B4-BE49-F238E27FC236}">
                <a16:creationId xmlns:a16="http://schemas.microsoft.com/office/drawing/2014/main" id="{321DBF03-EE2F-E40E-89E9-0880CAE3EEDE}"/>
              </a:ext>
            </a:extLst>
          </p:cNvPr>
          <p:cNvSpPr/>
          <p:nvPr/>
        </p:nvSpPr>
        <p:spPr>
          <a:xfrm>
            <a:off x="2531166" y="6215518"/>
            <a:ext cx="10493511" cy="92765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153E"/>
                </a:solidFill>
                <a:effectLst/>
                <a:uLnTx/>
                <a:uFillTx/>
                <a:latin typeface="Calibri" panose="020F0502020204030204"/>
                <a:ea typeface="+mn-ea"/>
                <a:cs typeface="+mn-cs"/>
              </a:rPr>
              <a:t>	www.sancarlosdowntownplan.com</a:t>
            </a:r>
          </a:p>
        </p:txBody>
      </p:sp>
      <p:sp>
        <p:nvSpPr>
          <p:cNvPr id="8" name="Rectangle: Rounded Corners 7">
            <a:extLst>
              <a:ext uri="{FF2B5EF4-FFF2-40B4-BE49-F238E27FC236}">
                <a16:creationId xmlns:a16="http://schemas.microsoft.com/office/drawing/2014/main" id="{3F8E8F32-A5AA-15DE-E498-1584EACF09F5}"/>
              </a:ext>
            </a:extLst>
          </p:cNvPr>
          <p:cNvSpPr/>
          <p:nvPr/>
        </p:nvSpPr>
        <p:spPr>
          <a:xfrm>
            <a:off x="2531165" y="7299953"/>
            <a:ext cx="10493511" cy="92765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a:ln>
                  <a:noFill/>
                </a:ln>
                <a:solidFill>
                  <a:srgbClr val="00153E"/>
                </a:solidFill>
                <a:effectLst/>
                <a:uLnTx/>
                <a:uFillTx/>
                <a:latin typeface="Calibri" panose="020F0502020204030204"/>
                <a:ea typeface="+mn-ea"/>
                <a:cs typeface="+mn-cs"/>
              </a:rPr>
              <a:t>	AdvancePlanning@cityofsancarlos.org</a:t>
            </a:r>
          </a:p>
        </p:txBody>
      </p:sp>
      <p:pic>
        <p:nvPicPr>
          <p:cNvPr id="11" name="Graphic 10" descr="Monitor with solid fill">
            <a:extLst>
              <a:ext uri="{FF2B5EF4-FFF2-40B4-BE49-F238E27FC236}">
                <a16:creationId xmlns:a16="http://schemas.microsoft.com/office/drawing/2014/main" id="{F5EF5DB1-DC79-AFC4-5D95-2DF3C57F92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3473" y="6324928"/>
            <a:ext cx="786896" cy="786896"/>
          </a:xfrm>
          <a:prstGeom prst="rect">
            <a:avLst/>
          </a:prstGeom>
        </p:spPr>
      </p:pic>
      <p:pic>
        <p:nvPicPr>
          <p:cNvPr id="14" name="Graphic 13" descr="Envelope with solid fill">
            <a:extLst>
              <a:ext uri="{FF2B5EF4-FFF2-40B4-BE49-F238E27FC236}">
                <a16:creationId xmlns:a16="http://schemas.microsoft.com/office/drawing/2014/main" id="{DDBA4853-28B6-C2A3-D419-BB38625FE4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32279" y="7392612"/>
            <a:ext cx="798091" cy="798091"/>
          </a:xfrm>
          <a:prstGeom prst="rect">
            <a:avLst/>
          </a:prstGeom>
        </p:spPr>
      </p:pic>
    </p:spTree>
    <p:extLst>
      <p:ext uri="{BB962C8B-B14F-4D97-AF65-F5344CB8AC3E}">
        <p14:creationId xmlns:p14="http://schemas.microsoft.com/office/powerpoint/2010/main" val="1875361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29AFD4-37FE-DB2E-416A-A56DA52AFB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06CBC5-1254-29E2-951D-B42FDE418A17}"/>
              </a:ext>
            </a:extLst>
          </p:cNvPr>
          <p:cNvPicPr>
            <a:picLocks noChangeAspect="1"/>
          </p:cNvPicPr>
          <p:nvPr/>
        </p:nvPicPr>
        <p:blipFill>
          <a:blip r:embed="rId4"/>
          <a:srcRect t="2266" b="1"/>
          <a:stretch/>
        </p:blipFill>
        <p:spPr>
          <a:xfrm>
            <a:off x="5959" y="12437"/>
            <a:ext cx="16256000" cy="3218779"/>
          </a:xfrm>
          <a:prstGeom prst="rect">
            <a:avLst/>
          </a:prstGeom>
        </p:spPr>
      </p:pic>
      <p:sp>
        <p:nvSpPr>
          <p:cNvPr id="9" name="Rounded Rectangle 8">
            <a:extLst>
              <a:ext uri="{FF2B5EF4-FFF2-40B4-BE49-F238E27FC236}">
                <a16:creationId xmlns:a16="http://schemas.microsoft.com/office/drawing/2014/main" id="{23A9B4A9-C1D0-0B6F-30DF-B8E8A82B12C0}"/>
              </a:ext>
            </a:extLst>
          </p:cNvPr>
          <p:cNvSpPr/>
          <p:nvPr/>
        </p:nvSpPr>
        <p:spPr>
          <a:xfrm>
            <a:off x="0" y="5554827"/>
            <a:ext cx="16256000" cy="6520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defRPr/>
            </a:pPr>
            <a:endParaRPr lang="en-US">
              <a:solidFill>
                <a:prstClr val="white"/>
              </a:solidFill>
              <a:latin typeface="Calibri" panose="020F0502020204030204"/>
              <a:sym typeface="Arial"/>
            </a:endParaRPr>
          </a:p>
        </p:txBody>
      </p:sp>
      <p:sp>
        <p:nvSpPr>
          <p:cNvPr id="5" name="Rounded Rectangle 4">
            <a:extLst>
              <a:ext uri="{FF2B5EF4-FFF2-40B4-BE49-F238E27FC236}">
                <a16:creationId xmlns:a16="http://schemas.microsoft.com/office/drawing/2014/main" id="{A04BEEC9-22F2-D779-5A9D-5F1562DE248B}"/>
              </a:ext>
            </a:extLst>
          </p:cNvPr>
          <p:cNvSpPr/>
          <p:nvPr/>
        </p:nvSpPr>
        <p:spPr>
          <a:xfrm>
            <a:off x="12071" y="5541289"/>
            <a:ext cx="16256000" cy="63292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240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5603E09A-CE64-2DD4-BB94-00D0ADD1CC35}"/>
              </a:ext>
            </a:extLst>
          </p:cNvPr>
          <p:cNvSpPr txBox="1"/>
          <p:nvPr/>
        </p:nvSpPr>
        <p:spPr>
          <a:xfrm>
            <a:off x="6670748" y="5657363"/>
            <a:ext cx="2670048" cy="461665"/>
          </a:xfrm>
          <a:prstGeom prst="rect">
            <a:avLst/>
          </a:prstGeom>
          <a:noFill/>
        </p:spPr>
        <p:txBody>
          <a:bodyPr wrap="square" rtlCol="0">
            <a:spAutoFit/>
          </a:bodyPr>
          <a:lstStyle/>
          <a:p>
            <a:pPr defTabSz="609570">
              <a:defRPr/>
            </a:pPr>
            <a:r>
              <a:rPr lang="en-US" sz="2400" dirty="0">
                <a:solidFill>
                  <a:prstClr val="black"/>
                </a:solidFill>
                <a:latin typeface="Calibri" panose="020F0502020204030204"/>
                <a:cs typeface="Arial"/>
                <a:sym typeface="Arial"/>
              </a:rPr>
              <a:t>Two Minute Timer</a:t>
            </a:r>
          </a:p>
        </p:txBody>
      </p:sp>
      <p:pic>
        <p:nvPicPr>
          <p:cNvPr id="12" name="Picture 11" descr="A picture containing indoor, several&#10;&#10;Description automatically generated">
            <a:extLst>
              <a:ext uri="{FF2B5EF4-FFF2-40B4-BE49-F238E27FC236}">
                <a16:creationId xmlns:a16="http://schemas.microsoft.com/office/drawing/2014/main" id="{DD96CF82-800C-952F-5340-0C5877822AEC}"/>
              </a:ext>
            </a:extLst>
          </p:cNvPr>
          <p:cNvPicPr>
            <a:picLocks noChangeAspect="1"/>
          </p:cNvPicPr>
          <p:nvPr/>
        </p:nvPicPr>
        <p:blipFill>
          <a:blip r:embed="rId5"/>
          <a:srcRect l="13377" t="16669" r="30083" b="-920"/>
          <a:stretch/>
        </p:blipFill>
        <p:spPr>
          <a:xfrm>
            <a:off x="12822331" y="12437"/>
            <a:ext cx="3439628" cy="3416964"/>
          </a:xfrm>
          <a:prstGeom prst="rect">
            <a:avLst/>
          </a:prstGeom>
        </p:spPr>
      </p:pic>
      <p:sp>
        <p:nvSpPr>
          <p:cNvPr id="10" name="Rectangle 9">
            <a:extLst>
              <a:ext uri="{FF2B5EF4-FFF2-40B4-BE49-F238E27FC236}">
                <a16:creationId xmlns:a16="http://schemas.microsoft.com/office/drawing/2014/main" id="{81E43175-1489-B0C2-664F-312269C50C18}"/>
              </a:ext>
            </a:extLst>
          </p:cNvPr>
          <p:cNvSpPr/>
          <p:nvPr/>
        </p:nvSpPr>
        <p:spPr>
          <a:xfrm>
            <a:off x="1860549" y="6734901"/>
            <a:ext cx="12827904" cy="913199"/>
          </a:xfrm>
          <a:prstGeom prst="rect">
            <a:avLst/>
          </a:prstGeom>
        </p:spPr>
        <p:txBody>
          <a:bodyPr wrap="square">
            <a:spAutoFit/>
          </a:bodyPr>
          <a:lstStyle/>
          <a:p>
            <a:pPr algn="ctr" defTabSz="914378">
              <a:defRPr/>
            </a:pPr>
            <a:r>
              <a:rPr lang="en-US" sz="2667" dirty="0">
                <a:solidFill>
                  <a:srgbClr val="FF0000"/>
                </a:solidFill>
                <a:latin typeface="Gill Sans MT" panose="020B0502020104020203"/>
              </a:rPr>
              <a:t>In the interest of full disclosure,</a:t>
            </a:r>
          </a:p>
          <a:p>
            <a:pPr algn="ctr" defTabSz="914378">
              <a:defRPr/>
            </a:pPr>
            <a:r>
              <a:rPr lang="en-US" sz="2667" dirty="0">
                <a:solidFill>
                  <a:srgbClr val="FF0000"/>
                </a:solidFill>
                <a:latin typeface="Gill Sans MT" panose="020B0502020104020203"/>
              </a:rPr>
              <a:t>please note if you are a paid representative/advocate for any item you’ll be commenting on. </a:t>
            </a:r>
          </a:p>
        </p:txBody>
      </p:sp>
      <p:sp>
        <p:nvSpPr>
          <p:cNvPr id="3" name="object 3">
            <a:extLst>
              <a:ext uri="{FF2B5EF4-FFF2-40B4-BE49-F238E27FC236}">
                <a16:creationId xmlns:a16="http://schemas.microsoft.com/office/drawing/2014/main" id="{02965179-17DE-6010-072E-A70C139BBED0}"/>
              </a:ext>
            </a:extLst>
          </p:cNvPr>
          <p:cNvSpPr/>
          <p:nvPr/>
        </p:nvSpPr>
        <p:spPr>
          <a:xfrm>
            <a:off x="0" y="2587688"/>
            <a:ext cx="16256000" cy="1629749"/>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1F5C"/>
          </a:solidFill>
        </p:spPr>
        <p:txBody>
          <a:bodyPr wrap="square" lIns="0" tIns="0" rIns="0" bIns="0" rtlCol="0" anchor="t"/>
          <a:lstStyle/>
          <a:p>
            <a:pPr algn="ctr" defTabSz="1219160">
              <a:defRPr/>
            </a:pPr>
            <a:endParaRPr lang="en-US" sz="889" b="1" dirty="0">
              <a:solidFill>
                <a:prstClr val="white"/>
              </a:solidFill>
              <a:latin typeface="Akzidenz-Grotesk Std Bold Cnd"/>
              <a:cs typeface="Arial"/>
              <a:sym typeface="Arial"/>
            </a:endParaRPr>
          </a:p>
          <a:p>
            <a:pPr algn="ctr" defTabSz="1219160">
              <a:defRPr/>
            </a:pPr>
            <a:r>
              <a:rPr lang="en-US" sz="5067" b="1" dirty="0">
                <a:solidFill>
                  <a:prstClr val="white"/>
                </a:solidFill>
                <a:latin typeface="Akzidenz-Grotesk Std Bold Cnd"/>
                <a:cs typeface="Arial"/>
                <a:sym typeface="Arial"/>
              </a:rPr>
              <a:t>PUBLIC COMMENTS</a:t>
            </a:r>
          </a:p>
          <a:p>
            <a:pPr algn="ctr" defTabSz="1219160">
              <a:defRPr/>
            </a:pPr>
            <a:r>
              <a:rPr lang="en-US" sz="5067" b="1" cap="all" dirty="0">
                <a:solidFill>
                  <a:prstClr val="white"/>
                </a:solidFill>
                <a:latin typeface="Akzidenz-Grotesk Std Bold Cnd"/>
                <a:cs typeface="Arial"/>
                <a:sym typeface="Arial"/>
              </a:rPr>
              <a:t>For downtown streetscape master plan</a:t>
            </a:r>
            <a:endParaRPr lang="en-US" sz="1333" dirty="0">
              <a:solidFill>
                <a:prstClr val="white">
                  <a:lumMod val="50000"/>
                </a:prst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C3DD21BB-BA54-7F09-1AF8-B2C43A7F167F}"/>
              </a:ext>
            </a:extLst>
          </p:cNvPr>
          <p:cNvSpPr txBox="1"/>
          <p:nvPr/>
        </p:nvSpPr>
        <p:spPr>
          <a:xfrm>
            <a:off x="4058817" y="4325779"/>
            <a:ext cx="8167395" cy="584775"/>
          </a:xfrm>
          <a:prstGeom prst="rect">
            <a:avLst/>
          </a:prstGeom>
          <a:noFill/>
        </p:spPr>
        <p:txBody>
          <a:bodyPr wrap="square">
            <a:spAutoFit/>
          </a:bodyPr>
          <a:lstStyle/>
          <a:p>
            <a:pPr algn="ctr" defTabSz="1219156">
              <a:defRPr sz="1800" b="0" i="0" u="none" strike="noStrike" kern="0" cap="none" spc="0" baseline="0">
                <a:solidFill>
                  <a:srgbClr val="000000"/>
                </a:solidFill>
                <a:uFillTx/>
              </a:defRPr>
            </a:pPr>
            <a:r>
              <a:rPr lang="en-US" sz="3200" dirty="0">
                <a:solidFill>
                  <a:srgbClr val="7F7F7F"/>
                </a:solidFill>
                <a:latin typeface="Calibri"/>
                <a:ea typeface="Calibri" pitchFamily="34"/>
                <a:cs typeface="Times New Roman"/>
              </a:rPr>
              <a:t>**CITY COUNCIL MEETING – APRIL </a:t>
            </a:r>
            <a:r>
              <a:rPr lang="en-US" sz="3200" kern="0" dirty="0">
                <a:solidFill>
                  <a:srgbClr val="7F7F7F"/>
                </a:solidFill>
                <a:latin typeface="Calibri"/>
                <a:ea typeface="Calibri" pitchFamily="34"/>
                <a:cs typeface="Times New Roman"/>
              </a:rPr>
              <a:t>28</a:t>
            </a:r>
            <a:r>
              <a:rPr lang="en-US" sz="3200" dirty="0">
                <a:solidFill>
                  <a:srgbClr val="7F7F7F"/>
                </a:solidFill>
                <a:latin typeface="Calibri"/>
                <a:ea typeface="Calibri" pitchFamily="34"/>
                <a:cs typeface="Times New Roman"/>
              </a:rPr>
              <a:t>, 2025**</a:t>
            </a:r>
          </a:p>
        </p:txBody>
      </p:sp>
    </p:spTree>
    <p:extLst>
      <p:ext uri="{BB962C8B-B14F-4D97-AF65-F5344CB8AC3E}">
        <p14:creationId xmlns:p14="http://schemas.microsoft.com/office/powerpoint/2010/main" val="44230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0000" fill="hold"/>
                                        <p:tgtEl>
                                          <p:spTgt spid="9"/>
                                        </p:tgtEl>
                                        <p:attrNameLst>
                                          <p:attrName>ppt_x</p:attrName>
                                        </p:attrNameLst>
                                      </p:cBhvr>
                                      <p:tavLst>
                                        <p:tav tm="0">
                                          <p:val>
                                            <p:strVal val="0-#ppt_w/2"/>
                                          </p:val>
                                        </p:tav>
                                        <p:tav tm="100000">
                                          <p:val>
                                            <p:strVal val="#ppt_x"/>
                                          </p:val>
                                        </p:tav>
                                      </p:tavLst>
                                    </p:anim>
                                    <p:anim calcmode="lin" valueType="num">
                                      <p:cBhvr additive="base">
                                        <p:cTn id="8" dur="120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20000"/>
                            </p:stCondLst>
                            <p:childTnLst>
                              <p:par>
                                <p:cTn id="10" presetID="10" presetClass="entr" presetSubtype="0" fill="hold" grpId="2"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hammer.wav"/>
                                        </p:tgtEl>
                                      </p:cMediaNode>
                                    </p:audio>
                                  </p:subTnLst>
                                </p:cTn>
                              </p:par>
                            </p:childTnLst>
                          </p:cTn>
                        </p:par>
                        <p:par>
                          <p:cTn id="13" fill="hold">
                            <p:stCondLst>
                              <p:cond delay="122000"/>
                            </p:stCondLst>
                            <p:childTnLst>
                              <p:par>
                                <p:cTn id="14" presetID="10" presetClass="entr" presetSubtype="0" fill="hold" grpId="1"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par>
                          <p:cTn id="17" fill="hold">
                            <p:stCondLst>
                              <p:cond delay="124000"/>
                            </p:stCondLst>
                            <p:childTnLst>
                              <p:par>
                                <p:cTn id="18" presetID="10" presetClass="entr" presetSubtype="0" fill="hold" grpId="3"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49843-3DC4-CBA8-01B7-45FD4C4C09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B65A82D-0CF5-E718-27CA-2DDB2344801B}"/>
              </a:ext>
            </a:extLst>
          </p:cNvPr>
          <p:cNvSpPr/>
          <p:nvPr/>
        </p:nvSpPr>
        <p:spPr>
          <a:xfrm>
            <a:off x="-4" y="34558"/>
            <a:ext cx="16256003" cy="8843383"/>
          </a:xfrm>
          <a:prstGeom prst="rect">
            <a:avLst/>
          </a:prstGeom>
          <a:solidFill>
            <a:srgbClr val="00153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A180D3E-32B5-AA0F-1A70-32AC2283C4AD}"/>
              </a:ext>
            </a:extLst>
          </p:cNvPr>
          <p:cNvSpPr txBox="1"/>
          <p:nvPr/>
        </p:nvSpPr>
        <p:spPr>
          <a:xfrm>
            <a:off x="736600" y="745953"/>
            <a:ext cx="92964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rPr>
              <a:t>Planning and Transportation Commission Comments: </a:t>
            </a:r>
          </a:p>
        </p:txBody>
      </p:sp>
      <p:pic>
        <p:nvPicPr>
          <p:cNvPr id="2" name="Picture 1">
            <a:extLst>
              <a:ext uri="{FF2B5EF4-FFF2-40B4-BE49-F238E27FC236}">
                <a16:creationId xmlns:a16="http://schemas.microsoft.com/office/drawing/2014/main" id="{D1CF2FE4-0C8C-FCD5-C3CB-866AD9F89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69F4C8D3-D764-657E-2CE8-18FF85322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5049CAA7-1BD0-6EB3-CF08-967A161F93C4}"/>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E0A45C-6227-943B-D895-1E2EC33CD7DD}"/>
              </a:ext>
            </a:extLst>
          </p:cNvPr>
          <p:cNvSpPr txBox="1"/>
          <p:nvPr/>
        </p:nvSpPr>
        <p:spPr>
          <a:xfrm>
            <a:off x="-558800" y="2586542"/>
            <a:ext cx="8839202" cy="5257850"/>
          </a:xfrm>
          <a:prstGeom prst="rect">
            <a:avLst/>
          </a:prstGeom>
          <a:noFill/>
        </p:spPr>
        <p:txBody>
          <a:bodyPr wrap="square" rtlCol="0">
            <a:spAutoFit/>
          </a:bodyPr>
          <a:lstStyle/>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Outdoor dining regulations </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Vertical barriers for protected </a:t>
            </a:r>
            <a:r>
              <a:rPr lang="en-US" sz="3200" dirty="0">
                <a:solidFill>
                  <a:prstClr val="white"/>
                </a:solidFill>
                <a:latin typeface="Arial" panose="020B0604020202020204" pitchFamily="34" charset="0"/>
                <a:cs typeface="Arial" panose="020B0604020202020204" pitchFamily="34" charset="0"/>
              </a:rPr>
              <a:t>bicycle lanes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Green paint for bicycle lanes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panose="020B0604020202020204" pitchFamily="34" charset="0"/>
                <a:cs typeface="Arial" panose="020B0604020202020204" pitchFamily="34" charset="0"/>
              </a:rPr>
              <a:t>Sharrow markings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Share the lane signage</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panose="020B0604020202020204" pitchFamily="34" charset="0"/>
                <a:cs typeface="Arial" panose="020B0604020202020204" pitchFamily="34" charset="0"/>
              </a:rPr>
              <a:t>Stormwater runoff (rain gardens)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Pavement markings – interface between street and plaza (600 Block)</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5E7CE65-E316-D957-955C-FEB57F1EBF2B}"/>
              </a:ext>
            </a:extLst>
          </p:cNvPr>
          <p:cNvSpPr txBox="1"/>
          <p:nvPr/>
        </p:nvSpPr>
        <p:spPr>
          <a:xfrm>
            <a:off x="7327900" y="2534248"/>
            <a:ext cx="8305800" cy="5221942"/>
          </a:xfrm>
          <a:prstGeom prst="rect">
            <a:avLst/>
          </a:prstGeom>
          <a:noFill/>
        </p:spPr>
        <p:txBody>
          <a:bodyPr wrap="square" rtlCol="0">
            <a:spAutoFit/>
          </a:bodyPr>
          <a:lstStyle/>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 charging/smart poles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panose="020B0604020202020204" pitchFamily="34" charset="0"/>
                <a:cs typeface="Arial" panose="020B0604020202020204" pitchFamily="34" charset="0"/>
              </a:rPr>
              <a:t>Driveway at US Bank</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Bicycle safety on Brittan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panose="020B0604020202020204" pitchFamily="34" charset="0"/>
                <a:cs typeface="Arial" panose="020B0604020202020204" pitchFamily="34" charset="0"/>
              </a:rPr>
              <a:t>Phasing flexibility</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panose="020B0604020202020204" pitchFamily="34" charset="0"/>
                <a:cs typeface="Arial" panose="020B0604020202020204" pitchFamily="34" charset="0"/>
              </a:rPr>
              <a:t>Alleys during construction</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panose="020B0604020202020204" pitchFamily="34" charset="0"/>
                <a:cs typeface="Arial" panose="020B0604020202020204" pitchFamily="34" charset="0"/>
              </a:rPr>
              <a:t>Secondary entrances, trash improvements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Loading/deliveries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lang="en-US" sz="3200" dirty="0">
                <a:solidFill>
                  <a:prstClr val="white"/>
                </a:solidFill>
                <a:latin typeface="Arial" panose="020B0604020202020204" pitchFamily="34" charset="0"/>
                <a:cs typeface="Arial" panose="020B0604020202020204" pitchFamily="34" charset="0"/>
              </a:rPr>
              <a:t>Underground utilities</a:t>
            </a:r>
          </a:p>
          <a:p>
            <a:pPr marL="1828754" marR="0" lvl="2" indent="-609585" algn="l" defTabSz="1219170" rtl="0" eaLnBrk="1" fontAlgn="auto" latinLnBrk="0" hangingPunct="1">
              <a:lnSpc>
                <a:spcPct val="100000"/>
              </a:lnSpc>
              <a:spcBef>
                <a:spcPts val="133"/>
              </a:spcBef>
              <a:spcAft>
                <a:spcPts val="133"/>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tribes, artwork opportunities</a:t>
            </a:r>
          </a:p>
        </p:txBody>
      </p:sp>
    </p:spTree>
    <p:extLst>
      <p:ext uri="{BB962C8B-B14F-4D97-AF65-F5344CB8AC3E}">
        <p14:creationId xmlns:p14="http://schemas.microsoft.com/office/powerpoint/2010/main" val="404935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CBB17-E558-DCBA-010D-9EA95540E18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117B6F1-65EE-9112-04C5-18E0B2882146}"/>
              </a:ext>
            </a:extLst>
          </p:cNvPr>
          <p:cNvSpPr txBox="1"/>
          <p:nvPr/>
        </p:nvSpPr>
        <p:spPr>
          <a:xfrm>
            <a:off x="1727200" y="2642949"/>
            <a:ext cx="3657600" cy="4431983"/>
          </a:xfrm>
          <a:prstGeom prst="rect">
            <a:avLst/>
          </a:prstGeom>
          <a:solidFill>
            <a:schemeClr val="accent5">
              <a:lumMod val="20000"/>
              <a:lumOff val="80000"/>
            </a:schemeClr>
          </a:solidFill>
          <a:effectLst>
            <a:outerShdw blurRad="50800" dist="38100" dir="8100000" algn="tr" rotWithShape="0">
              <a:prstClr val="black">
                <a:alpha val="40000"/>
              </a:prstClr>
            </a:outerShdw>
          </a:effectLst>
        </p:spPr>
        <p:txBody>
          <a:bodyPr wrap="square" rtlCol="0">
            <a:spAutoFit/>
          </a:bodyPr>
          <a:lstStyle/>
          <a:p>
            <a:r>
              <a:rPr lang="en-US" sz="2800" b="1" dirty="0">
                <a:solidFill>
                  <a:srgbClr val="002060"/>
                </a:solidFill>
              </a:rPr>
              <a:t>San Carlos </a:t>
            </a:r>
          </a:p>
          <a:p>
            <a:r>
              <a:rPr lang="en-US" sz="2800" b="1" dirty="0">
                <a:solidFill>
                  <a:srgbClr val="002060"/>
                </a:solidFill>
              </a:rPr>
              <a:t>Downtown Specific Plan</a:t>
            </a:r>
          </a:p>
          <a:p>
            <a:pPr algn="ctr"/>
            <a:endParaRPr lang="en-US" sz="2400" dirty="0">
              <a:solidFill>
                <a:srgbClr val="002060"/>
              </a:solidFill>
            </a:endParaRPr>
          </a:p>
          <a:p>
            <a:pPr algn="ctr"/>
            <a:endParaRPr lang="en-US" sz="2400" dirty="0">
              <a:solidFill>
                <a:srgbClr val="002060"/>
              </a:solidFill>
            </a:endParaRPr>
          </a:p>
          <a:p>
            <a:pPr algn="ctr"/>
            <a:r>
              <a:rPr lang="en-US" sz="2400" b="1" dirty="0">
                <a:solidFill>
                  <a:srgbClr val="002060"/>
                </a:solidFill>
              </a:rPr>
              <a:t>Goals</a:t>
            </a:r>
          </a:p>
          <a:p>
            <a:pPr algn="ctr"/>
            <a:r>
              <a:rPr lang="en-US" sz="2400" b="1" dirty="0">
                <a:solidFill>
                  <a:srgbClr val="002060"/>
                </a:solidFill>
              </a:rPr>
              <a:t>Policies</a:t>
            </a:r>
          </a:p>
          <a:p>
            <a:pPr algn="ctr"/>
            <a:r>
              <a:rPr lang="en-US" sz="2400" b="1" dirty="0">
                <a:solidFill>
                  <a:srgbClr val="002060"/>
                </a:solidFill>
              </a:rPr>
              <a:t>Standards</a:t>
            </a:r>
          </a:p>
          <a:p>
            <a:pPr algn="ctr"/>
            <a:r>
              <a:rPr lang="en-US" sz="2400" b="1" dirty="0">
                <a:solidFill>
                  <a:srgbClr val="002060"/>
                </a:solidFill>
              </a:rPr>
              <a:t>Implementation</a:t>
            </a:r>
          </a:p>
          <a:p>
            <a:endParaRPr lang="en-US" dirty="0"/>
          </a:p>
          <a:p>
            <a:endParaRPr lang="en-US" dirty="0"/>
          </a:p>
          <a:p>
            <a:endParaRPr lang="en-US" dirty="0"/>
          </a:p>
        </p:txBody>
      </p:sp>
      <p:pic>
        <p:nvPicPr>
          <p:cNvPr id="2" name="Picture 1">
            <a:extLst>
              <a:ext uri="{FF2B5EF4-FFF2-40B4-BE49-F238E27FC236}">
                <a16:creationId xmlns:a16="http://schemas.microsoft.com/office/drawing/2014/main" id="{58B554DB-C902-8C31-E68C-C6B78FD40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7F464F29-02DC-6A4D-F81E-C9C981D4D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CF07072E-F432-2E43-EC1F-4E40456AD2BB}"/>
              </a:ext>
            </a:extLst>
          </p:cNvPr>
          <p:cNvSpPr>
            <a:spLocks noGrp="1"/>
          </p:cNvSpPr>
          <p:nvPr>
            <p:ph type="sldNum" sz="quarter" idx="12"/>
          </p:nvPr>
        </p:nvSpPr>
        <p:spPr>
          <a:xfrm>
            <a:off x="14617830" y="8475134"/>
            <a:ext cx="520569" cy="486833"/>
          </a:xfrm>
        </p:spPr>
        <p:txBody>
          <a:bodyPr/>
          <a:lstStyle/>
          <a:p>
            <a:pPr defTabSz="1219170"/>
            <a:fld id="{9E7CD5DC-148F-40DF-B92C-3A6F095E425F}" type="slidenum">
              <a:rPr lang="en-US">
                <a:solidFill>
                  <a:prstClr val="black">
                    <a:tint val="75000"/>
                  </a:prstClr>
                </a:solidFill>
                <a:latin typeface="Calibri" panose="020F0502020204030204"/>
              </a:rPr>
              <a:pPr defTabSz="1219170"/>
              <a:t>6</a:t>
            </a:fld>
            <a:endParaRPr lang="en-US">
              <a:solidFill>
                <a:prstClr val="black">
                  <a:tint val="75000"/>
                </a:prstClr>
              </a:solidFill>
              <a:latin typeface="Calibri" panose="020F0502020204030204"/>
            </a:endParaRPr>
          </a:p>
        </p:txBody>
      </p:sp>
      <p:sp>
        <p:nvSpPr>
          <p:cNvPr id="9" name="TextBox 8">
            <a:extLst>
              <a:ext uri="{FF2B5EF4-FFF2-40B4-BE49-F238E27FC236}">
                <a16:creationId xmlns:a16="http://schemas.microsoft.com/office/drawing/2014/main" id="{36C7EA2C-1702-EC69-5D36-D96A160D3BFB}"/>
              </a:ext>
            </a:extLst>
          </p:cNvPr>
          <p:cNvSpPr txBox="1"/>
          <p:nvPr/>
        </p:nvSpPr>
        <p:spPr>
          <a:xfrm>
            <a:off x="2" y="1155606"/>
            <a:ext cx="8277725" cy="943785"/>
          </a:xfrm>
          <a:prstGeom prst="rect">
            <a:avLst/>
          </a:prstGeom>
          <a:noFill/>
        </p:spPr>
        <p:txBody>
          <a:bodyPr wrap="square" lIns="121920" tIns="60960" rIns="121920" bIns="60960" rtlCol="0" anchor="t">
            <a:spAutoFit/>
          </a:bodyPr>
          <a:lstStyle/>
          <a:p>
            <a:pPr defTabSz="1219170"/>
            <a:r>
              <a:rPr lang="en-US" sz="5333" b="1" dirty="0">
                <a:solidFill>
                  <a:srgbClr val="002060"/>
                </a:solidFill>
                <a:latin typeface="Arial"/>
                <a:cs typeface="Arial"/>
              </a:rPr>
              <a:t>	The Project</a:t>
            </a:r>
          </a:p>
        </p:txBody>
      </p:sp>
      <p:sp>
        <p:nvSpPr>
          <p:cNvPr id="3" name="TextBox 2">
            <a:extLst>
              <a:ext uri="{FF2B5EF4-FFF2-40B4-BE49-F238E27FC236}">
                <a16:creationId xmlns:a16="http://schemas.microsoft.com/office/drawing/2014/main" id="{3E9B5900-D353-EAF6-824F-50D698A42CE7}"/>
              </a:ext>
            </a:extLst>
          </p:cNvPr>
          <p:cNvSpPr txBox="1"/>
          <p:nvPr/>
        </p:nvSpPr>
        <p:spPr>
          <a:xfrm>
            <a:off x="355600" y="7167166"/>
            <a:ext cx="6080293" cy="1367234"/>
          </a:xfrm>
          <a:prstGeom prst="rect">
            <a:avLst/>
          </a:prstGeom>
          <a:noFill/>
        </p:spPr>
        <p:txBody>
          <a:bodyPr wrap="square" lIns="121920" tIns="60960" rIns="121920" bIns="60960" anchor="t">
            <a:spAutoFit/>
          </a:bodyPr>
          <a:lstStyle/>
          <a:p>
            <a:pPr marL="1219170" lvl="2" defTabSz="1219170"/>
            <a:r>
              <a:rPr lang="en-US" sz="2667" b="1" dirty="0">
                <a:solidFill>
                  <a:srgbClr val="002060"/>
                </a:solidFill>
                <a:latin typeface="Arial"/>
                <a:cs typeface="Arial"/>
              </a:rPr>
              <a:t>Downtown Specific Plan</a:t>
            </a:r>
          </a:p>
          <a:p>
            <a:pPr marL="1219170" lvl="2" defTabSz="1219170"/>
            <a:r>
              <a:rPr lang="en-US" sz="2667" b="1" dirty="0">
                <a:solidFill>
                  <a:srgbClr val="002060"/>
                </a:solidFill>
                <a:latin typeface="Arial"/>
                <a:cs typeface="Arial"/>
              </a:rPr>
              <a:t>Adoption September 2025</a:t>
            </a:r>
            <a:endParaRPr lang="en-US" sz="2400" dirty="0">
              <a:solidFill>
                <a:prstClr val="black"/>
              </a:solidFill>
              <a:latin typeface="Arial"/>
              <a:cs typeface="Arial"/>
            </a:endParaRPr>
          </a:p>
          <a:p>
            <a:pPr marL="1219170" lvl="2" defTabSz="1219170">
              <a:spcBef>
                <a:spcPts val="133"/>
              </a:spcBef>
              <a:spcAft>
                <a:spcPts val="133"/>
              </a:spcAft>
            </a:pPr>
            <a:endParaRPr lang="en-US" sz="2667" b="1"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D998E9E-BF3B-09F8-BC06-EABC00204096}"/>
              </a:ext>
            </a:extLst>
          </p:cNvPr>
          <p:cNvSpPr txBox="1"/>
          <p:nvPr/>
        </p:nvSpPr>
        <p:spPr>
          <a:xfrm>
            <a:off x="6832600" y="7162800"/>
            <a:ext cx="7360830" cy="969624"/>
          </a:xfrm>
          <a:prstGeom prst="rect">
            <a:avLst/>
          </a:prstGeom>
          <a:noFill/>
        </p:spPr>
        <p:txBody>
          <a:bodyPr wrap="square" lIns="121920" tIns="60960" rIns="121920" bIns="60960" anchor="t">
            <a:spAutoFit/>
          </a:bodyPr>
          <a:lstStyle/>
          <a:p>
            <a:pPr marL="1219170" lvl="2" defTabSz="1219170">
              <a:spcBef>
                <a:spcPts val="133"/>
              </a:spcBef>
              <a:spcAft>
                <a:spcPts val="133"/>
              </a:spcAft>
            </a:pPr>
            <a:r>
              <a:rPr lang="en-US" sz="2667" b="1" dirty="0">
                <a:solidFill>
                  <a:srgbClr val="002060"/>
                </a:solidFill>
                <a:latin typeface="Arial"/>
                <a:cs typeface="Arial"/>
              </a:rPr>
              <a:t>Downtown Streetscape Master Plan</a:t>
            </a:r>
          </a:p>
          <a:p>
            <a:pPr marL="1219170" lvl="2" defTabSz="1219170">
              <a:spcBef>
                <a:spcPts val="133"/>
              </a:spcBef>
              <a:spcAft>
                <a:spcPts val="133"/>
              </a:spcAft>
            </a:pPr>
            <a:r>
              <a:rPr lang="en-US" sz="2667" b="1" dirty="0">
                <a:solidFill>
                  <a:srgbClr val="002060"/>
                </a:solidFill>
                <a:latin typeface="Arial"/>
                <a:cs typeface="Arial"/>
              </a:rPr>
              <a:t>Adoption April 2025</a:t>
            </a:r>
            <a:endParaRPr lang="en-US" sz="2400" dirty="0">
              <a:solidFill>
                <a:prstClr val="black"/>
              </a:solidFill>
              <a:latin typeface="Arial"/>
              <a:cs typeface="Arial"/>
            </a:endParaRPr>
          </a:p>
        </p:txBody>
      </p:sp>
      <p:pic>
        <p:nvPicPr>
          <p:cNvPr id="11" name="Picture 10">
            <a:extLst>
              <a:ext uri="{FF2B5EF4-FFF2-40B4-BE49-F238E27FC236}">
                <a16:creationId xmlns:a16="http://schemas.microsoft.com/office/drawing/2014/main" id="{6675950C-FAB6-3B6E-282D-F99AE7D9E4B3}"/>
              </a:ext>
            </a:extLst>
          </p:cNvPr>
          <p:cNvPicPr>
            <a:picLocks noChangeAspect="1"/>
          </p:cNvPicPr>
          <p:nvPr/>
        </p:nvPicPr>
        <p:blipFill>
          <a:blip r:embed="rId4"/>
          <a:stretch>
            <a:fillRect/>
          </a:stretch>
        </p:blipFill>
        <p:spPr>
          <a:xfrm>
            <a:off x="8128000" y="2667000"/>
            <a:ext cx="5791200" cy="4467988"/>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2EC3BB0F-FA16-AE51-CB24-04D030903B78}"/>
              </a:ext>
            </a:extLst>
          </p:cNvPr>
          <p:cNvSpPr txBox="1"/>
          <p:nvPr/>
        </p:nvSpPr>
        <p:spPr>
          <a:xfrm rot="20659988">
            <a:off x="910335" y="2194435"/>
            <a:ext cx="2207127" cy="461665"/>
          </a:xfrm>
          <a:prstGeom prst="rect">
            <a:avLst/>
          </a:prstGeom>
          <a:noFill/>
        </p:spPr>
        <p:txBody>
          <a:bodyPr wrap="square" rtlCol="0">
            <a:spAutoFit/>
          </a:bodyPr>
          <a:lstStyle/>
          <a:p>
            <a:r>
              <a:rPr lang="en-US" sz="2400" b="1" dirty="0">
                <a:solidFill>
                  <a:srgbClr val="C00000"/>
                </a:solidFill>
              </a:rPr>
              <a:t>In progress</a:t>
            </a:r>
          </a:p>
        </p:txBody>
      </p:sp>
      <p:sp>
        <p:nvSpPr>
          <p:cNvPr id="15" name="TextBox 14">
            <a:extLst>
              <a:ext uri="{FF2B5EF4-FFF2-40B4-BE49-F238E27FC236}">
                <a16:creationId xmlns:a16="http://schemas.microsoft.com/office/drawing/2014/main" id="{89BC1480-A8BA-4F93-0B32-5E9E5E84DCF7}"/>
              </a:ext>
            </a:extLst>
          </p:cNvPr>
          <p:cNvSpPr txBox="1"/>
          <p:nvPr/>
        </p:nvSpPr>
        <p:spPr>
          <a:xfrm rot="20659988">
            <a:off x="7163564" y="2086174"/>
            <a:ext cx="2675598" cy="461665"/>
          </a:xfrm>
          <a:prstGeom prst="rect">
            <a:avLst/>
          </a:prstGeom>
          <a:noFill/>
        </p:spPr>
        <p:txBody>
          <a:bodyPr wrap="square" rtlCol="0">
            <a:spAutoFit/>
          </a:bodyPr>
          <a:lstStyle/>
          <a:p>
            <a:r>
              <a:rPr lang="en-US" sz="2400" b="1" dirty="0">
                <a:solidFill>
                  <a:srgbClr val="C00000"/>
                </a:solidFill>
              </a:rPr>
              <a:t>Ready for adoption</a:t>
            </a:r>
          </a:p>
        </p:txBody>
      </p:sp>
      <p:sp>
        <p:nvSpPr>
          <p:cNvPr id="17" name="Plus Sign 16">
            <a:extLst>
              <a:ext uri="{FF2B5EF4-FFF2-40B4-BE49-F238E27FC236}">
                <a16:creationId xmlns:a16="http://schemas.microsoft.com/office/drawing/2014/main" id="{1DABF32F-D09F-C0C5-38BB-C44BF2E22E33}"/>
              </a:ext>
            </a:extLst>
          </p:cNvPr>
          <p:cNvSpPr/>
          <p:nvPr/>
        </p:nvSpPr>
        <p:spPr>
          <a:xfrm>
            <a:off x="6299200" y="4038600"/>
            <a:ext cx="851730" cy="96962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83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7E47-28DC-91DE-BCDB-878EA78B3AA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3B49E19-4362-9332-A24A-147BAC71B7A3}"/>
              </a:ext>
            </a:extLst>
          </p:cNvPr>
          <p:cNvSpPr txBox="1"/>
          <p:nvPr/>
        </p:nvSpPr>
        <p:spPr>
          <a:xfrm>
            <a:off x="0" y="793049"/>
            <a:ext cx="16619621" cy="943785"/>
          </a:xfrm>
          <a:prstGeom prst="rect">
            <a:avLst/>
          </a:prstGeom>
          <a:noFill/>
        </p:spPr>
        <p:txBody>
          <a:bodyPr wrap="square" lIns="121920" tIns="60960" rIns="121920" bIns="60960" anchor="t">
            <a:spAutoFit/>
          </a:bodyPr>
          <a:lstStyle/>
          <a:p>
            <a:pPr defTabSz="1219170">
              <a:spcBef>
                <a:spcPts val="133"/>
              </a:spcBef>
              <a:spcAft>
                <a:spcPts val="133"/>
              </a:spcAft>
            </a:pPr>
            <a:r>
              <a:rPr lang="en-US" sz="5333" dirty="0">
                <a:solidFill>
                  <a:srgbClr val="002060"/>
                </a:solidFill>
                <a:latin typeface="Arial"/>
                <a:cs typeface="Arial"/>
              </a:rPr>
              <a:t>	</a:t>
            </a:r>
            <a:r>
              <a:rPr lang="en-US" sz="5333" b="1" dirty="0">
                <a:solidFill>
                  <a:srgbClr val="002060"/>
                </a:solidFill>
                <a:latin typeface="Arial"/>
                <a:cs typeface="Arial"/>
              </a:rPr>
              <a:t>The Streetscape Master Plan Document</a:t>
            </a:r>
          </a:p>
        </p:txBody>
      </p:sp>
      <p:pic>
        <p:nvPicPr>
          <p:cNvPr id="2" name="Picture 1">
            <a:extLst>
              <a:ext uri="{FF2B5EF4-FFF2-40B4-BE49-F238E27FC236}">
                <a16:creationId xmlns:a16="http://schemas.microsoft.com/office/drawing/2014/main" id="{82C615F1-4DE3-155C-7FC7-12734ED8E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1A4ABB71-03C4-8297-312E-F5AD1A10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8E443E69-1277-07B2-0E59-2EA737D58D59}"/>
              </a:ext>
            </a:extLst>
          </p:cNvPr>
          <p:cNvSpPr>
            <a:spLocks noGrp="1"/>
          </p:cNvSpPr>
          <p:nvPr>
            <p:ph type="sldNum" sz="quarter" idx="12"/>
          </p:nvPr>
        </p:nvSpPr>
        <p:spPr/>
        <p:txBody>
          <a:bodyPr/>
          <a:lstStyle/>
          <a:p>
            <a:pPr defTabSz="1219170"/>
            <a:fld id="{9E7CD5DC-148F-40DF-B92C-3A6F095E425F}" type="slidenum">
              <a:rPr lang="en-US">
                <a:solidFill>
                  <a:prstClr val="black">
                    <a:tint val="75000"/>
                  </a:prstClr>
                </a:solidFill>
                <a:latin typeface="Calibri" panose="020F0502020204030204"/>
              </a:rPr>
              <a:pPr defTabSz="1219170"/>
              <a:t>7</a:t>
            </a:fld>
            <a:endParaRPr lang="en-US">
              <a:solidFill>
                <a:prstClr val="black">
                  <a:tint val="75000"/>
                </a:prstClr>
              </a:solidFill>
              <a:latin typeface="Calibri" panose="020F0502020204030204"/>
            </a:endParaRPr>
          </a:p>
        </p:txBody>
      </p:sp>
      <p:sp>
        <p:nvSpPr>
          <p:cNvPr id="12" name="TextBox 11">
            <a:extLst>
              <a:ext uri="{FF2B5EF4-FFF2-40B4-BE49-F238E27FC236}">
                <a16:creationId xmlns:a16="http://schemas.microsoft.com/office/drawing/2014/main" id="{2930F6D8-3E2B-77E9-2B79-D5C8C0608423}"/>
              </a:ext>
            </a:extLst>
          </p:cNvPr>
          <p:cNvSpPr txBox="1"/>
          <p:nvPr/>
        </p:nvSpPr>
        <p:spPr>
          <a:xfrm>
            <a:off x="6311842" y="2431170"/>
            <a:ext cx="9131358" cy="3760004"/>
          </a:xfrm>
          <a:prstGeom prst="rect">
            <a:avLst/>
          </a:prstGeom>
          <a:noFill/>
        </p:spPr>
        <p:txBody>
          <a:bodyPr wrap="square">
            <a:spAutoFit/>
          </a:bodyPr>
          <a:lstStyle/>
          <a:p>
            <a:pPr defTabSz="1219170">
              <a:spcBef>
                <a:spcPts val="133"/>
              </a:spcBef>
              <a:spcAft>
                <a:spcPts val="133"/>
              </a:spcAft>
            </a:pPr>
            <a:r>
              <a:rPr lang="en-US" sz="2500" dirty="0">
                <a:solidFill>
                  <a:srgbClr val="002060"/>
                </a:solidFill>
                <a:latin typeface="Arial" panose="020B0604020202020204" pitchFamily="34" charset="0"/>
                <a:cs typeface="Arial" panose="020B0604020202020204" pitchFamily="34" charset="0"/>
              </a:rPr>
              <a:t>Executive Summary</a:t>
            </a:r>
          </a:p>
          <a:p>
            <a:pPr defTabSz="1219170">
              <a:spcBef>
                <a:spcPts val="133"/>
              </a:spcBef>
              <a:spcAft>
                <a:spcPts val="133"/>
              </a:spcAft>
            </a:pPr>
            <a:endParaRPr lang="en-US" sz="2500" dirty="0">
              <a:solidFill>
                <a:srgbClr val="002060"/>
              </a:solidFill>
              <a:latin typeface="Arial" panose="020B0604020202020204" pitchFamily="34" charset="0"/>
              <a:cs typeface="Arial" panose="020B0604020202020204" pitchFamily="34" charset="0"/>
            </a:endParaRPr>
          </a:p>
          <a:p>
            <a:pPr defTabSz="1219170">
              <a:spcBef>
                <a:spcPts val="133"/>
              </a:spcBef>
              <a:spcAft>
                <a:spcPts val="133"/>
              </a:spcAft>
            </a:pPr>
            <a:r>
              <a:rPr lang="en-US" sz="2500" dirty="0">
                <a:solidFill>
                  <a:srgbClr val="002060"/>
                </a:solidFill>
                <a:latin typeface="Arial" panose="020B0604020202020204" pitchFamily="34" charset="0"/>
                <a:cs typeface="Arial" panose="020B0604020202020204" pitchFamily="34" charset="0"/>
              </a:rPr>
              <a:t>Chapter 1: </a:t>
            </a:r>
            <a:r>
              <a:rPr lang="en-US" sz="2500" b="1" dirty="0">
                <a:solidFill>
                  <a:srgbClr val="002060"/>
                </a:solidFill>
                <a:latin typeface="Arial" panose="020B0604020202020204" pitchFamily="34" charset="0"/>
                <a:cs typeface="Arial" panose="020B0604020202020204" pitchFamily="34" charset="0"/>
              </a:rPr>
              <a:t>Introduction</a:t>
            </a:r>
          </a:p>
          <a:p>
            <a:pPr defTabSz="1219170">
              <a:spcBef>
                <a:spcPts val="133"/>
              </a:spcBef>
              <a:spcAft>
                <a:spcPts val="133"/>
              </a:spcAft>
            </a:pPr>
            <a:endParaRPr lang="en-US" sz="2500" b="1" dirty="0">
              <a:solidFill>
                <a:srgbClr val="00153E"/>
              </a:solidFill>
              <a:latin typeface="Arial" panose="020B0604020202020204" pitchFamily="34" charset="0"/>
              <a:cs typeface="Arial" panose="020B0604020202020204" pitchFamily="34" charset="0"/>
            </a:endParaRPr>
          </a:p>
          <a:p>
            <a:pPr defTabSz="1219170">
              <a:spcBef>
                <a:spcPts val="133"/>
              </a:spcBef>
              <a:spcAft>
                <a:spcPts val="133"/>
              </a:spcAft>
            </a:pPr>
            <a:r>
              <a:rPr lang="en-US" sz="2500" dirty="0">
                <a:solidFill>
                  <a:srgbClr val="002060"/>
                </a:solidFill>
                <a:latin typeface="Arial" panose="020B0604020202020204" pitchFamily="34" charset="0"/>
                <a:cs typeface="Arial" panose="020B0604020202020204" pitchFamily="34" charset="0"/>
              </a:rPr>
              <a:t>Chapter 2: </a:t>
            </a:r>
            <a:r>
              <a:rPr lang="en-US" sz="2500" b="1" dirty="0">
                <a:solidFill>
                  <a:srgbClr val="002060"/>
                </a:solidFill>
                <a:latin typeface="Arial" panose="020B0604020202020204" pitchFamily="34" charset="0"/>
                <a:cs typeface="Arial" panose="020B0604020202020204" pitchFamily="34" charset="0"/>
              </a:rPr>
              <a:t>Existing Traffic Network and Street Character</a:t>
            </a:r>
          </a:p>
          <a:p>
            <a:pPr defTabSz="1219170">
              <a:spcBef>
                <a:spcPts val="133"/>
              </a:spcBef>
              <a:spcAft>
                <a:spcPts val="133"/>
              </a:spcAft>
            </a:pPr>
            <a:endParaRPr lang="en-US" sz="2500" dirty="0">
              <a:solidFill>
                <a:srgbClr val="002060"/>
              </a:solidFill>
              <a:latin typeface="Arial" panose="020B0604020202020204" pitchFamily="34" charset="0"/>
              <a:cs typeface="Arial" panose="020B0604020202020204" pitchFamily="34" charset="0"/>
            </a:endParaRPr>
          </a:p>
          <a:p>
            <a:pPr defTabSz="1219170">
              <a:spcBef>
                <a:spcPts val="133"/>
              </a:spcBef>
              <a:spcAft>
                <a:spcPts val="133"/>
              </a:spcAft>
            </a:pPr>
            <a:r>
              <a:rPr lang="en-US" sz="2500" dirty="0">
                <a:solidFill>
                  <a:srgbClr val="002060"/>
                </a:solidFill>
                <a:latin typeface="Arial" panose="020B0604020202020204" pitchFamily="34" charset="0"/>
                <a:cs typeface="Arial" panose="020B0604020202020204" pitchFamily="34" charset="0"/>
              </a:rPr>
              <a:t>Chapter 3: </a:t>
            </a:r>
            <a:r>
              <a:rPr lang="en-US" sz="2500" b="1" dirty="0">
                <a:solidFill>
                  <a:srgbClr val="002060"/>
                </a:solidFill>
                <a:latin typeface="Arial" panose="020B0604020202020204" pitchFamily="34" charset="0"/>
                <a:cs typeface="Arial" panose="020B0604020202020204" pitchFamily="34" charset="0"/>
              </a:rPr>
              <a:t>Proposed Streetscape and Public Space Design</a:t>
            </a:r>
          </a:p>
          <a:p>
            <a:pPr defTabSz="1219170">
              <a:spcBef>
                <a:spcPts val="133"/>
              </a:spcBef>
              <a:spcAft>
                <a:spcPts val="133"/>
              </a:spcAft>
            </a:pPr>
            <a:endParaRPr lang="en-US" sz="2500" dirty="0">
              <a:solidFill>
                <a:srgbClr val="002060"/>
              </a:solidFill>
              <a:latin typeface="Arial" panose="020B0604020202020204" pitchFamily="34" charset="0"/>
              <a:cs typeface="Arial" panose="020B0604020202020204" pitchFamily="34" charset="0"/>
            </a:endParaRPr>
          </a:p>
          <a:p>
            <a:pPr defTabSz="1219170">
              <a:spcBef>
                <a:spcPts val="133"/>
              </a:spcBef>
              <a:spcAft>
                <a:spcPts val="133"/>
              </a:spcAft>
            </a:pPr>
            <a:r>
              <a:rPr lang="en-US" sz="2500" dirty="0">
                <a:solidFill>
                  <a:srgbClr val="002060"/>
                </a:solidFill>
                <a:latin typeface="Arial" panose="020B0604020202020204" pitchFamily="34" charset="0"/>
                <a:cs typeface="Arial" panose="020B0604020202020204" pitchFamily="34" charset="0"/>
              </a:rPr>
              <a:t>Chapter 4: </a:t>
            </a:r>
            <a:r>
              <a:rPr lang="en-US" sz="2500" b="1" dirty="0">
                <a:solidFill>
                  <a:srgbClr val="002060"/>
                </a:solidFill>
                <a:latin typeface="Arial" panose="020B0604020202020204" pitchFamily="34" charset="0"/>
                <a:cs typeface="Arial" panose="020B0604020202020204" pitchFamily="34" charset="0"/>
              </a:rPr>
              <a:t>Towards Implementation</a:t>
            </a:r>
          </a:p>
        </p:txBody>
      </p:sp>
      <p:pic>
        <p:nvPicPr>
          <p:cNvPr id="3" name="Picture 2">
            <a:extLst>
              <a:ext uri="{FF2B5EF4-FFF2-40B4-BE49-F238E27FC236}">
                <a16:creationId xmlns:a16="http://schemas.microsoft.com/office/drawing/2014/main" id="{D392EDAD-2E35-2A27-B93C-52E1EA80C9A1}"/>
              </a:ext>
            </a:extLst>
          </p:cNvPr>
          <p:cNvPicPr>
            <a:picLocks noChangeAspect="1"/>
          </p:cNvPicPr>
          <p:nvPr/>
        </p:nvPicPr>
        <p:blipFill>
          <a:blip r:embed="rId4"/>
          <a:stretch>
            <a:fillRect/>
          </a:stretch>
        </p:blipFill>
        <p:spPr>
          <a:xfrm>
            <a:off x="965200" y="2431170"/>
            <a:ext cx="4827192" cy="372424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A9F8743-87A0-0284-C021-6612E9AC8634}"/>
              </a:ext>
            </a:extLst>
          </p:cNvPr>
          <p:cNvSpPr txBox="1"/>
          <p:nvPr/>
        </p:nvSpPr>
        <p:spPr>
          <a:xfrm>
            <a:off x="812800" y="6629400"/>
            <a:ext cx="14630400" cy="1569660"/>
          </a:xfrm>
          <a:prstGeom prst="rect">
            <a:avLst/>
          </a:prstGeom>
          <a:solidFill>
            <a:schemeClr val="accent4">
              <a:lumMod val="20000"/>
              <a:lumOff val="80000"/>
            </a:schemeClr>
          </a:solidFill>
        </p:spPr>
        <p:txBody>
          <a:bodyPr wrap="square" rtlCol="0">
            <a:spAutoFit/>
          </a:bodyPr>
          <a:lstStyle/>
          <a:p>
            <a:r>
              <a:rPr lang="en-US" sz="2400" dirty="0">
                <a:solidFill>
                  <a:srgbClr val="002D62"/>
                </a:solidFill>
              </a:rPr>
              <a:t>Adopting the Downtown Streetscape Master Plan does not mean approving a streetscape design for construction. The Streetscape Plan provides a holistic and comprehensive guide for downtown transformation. Implementing improvements to each street, alley, and plaza requires design/engineering and City Council direction and oversight before any construction can occur. </a:t>
            </a:r>
          </a:p>
        </p:txBody>
      </p:sp>
    </p:spTree>
    <p:extLst>
      <p:ext uri="{BB962C8B-B14F-4D97-AF65-F5344CB8AC3E}">
        <p14:creationId xmlns:p14="http://schemas.microsoft.com/office/powerpoint/2010/main" val="359998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9FF90-E121-E908-A676-2B046D09022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CA7BB7A-C396-6DCA-2E48-06BBDB0E5EEC}"/>
              </a:ext>
            </a:extLst>
          </p:cNvPr>
          <p:cNvSpPr>
            <a:spLocks noGrp="1" noRot="1" noMove="1" noResize="1" noEditPoints="1" noAdjustHandles="1" noChangeArrowheads="1" noChangeShapeType="1"/>
          </p:cNvSpPr>
          <p:nvPr/>
        </p:nvSpPr>
        <p:spPr>
          <a:xfrm>
            <a:off x="1" y="247530"/>
            <a:ext cx="16255999" cy="8659908"/>
          </a:xfrm>
          <a:prstGeom prst="rect">
            <a:avLst/>
          </a:prstGeom>
          <a:solidFill>
            <a:srgbClr val="CEE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87E91E5-C9DF-C497-FB23-365A9BA4C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DAA413BE-D67A-B468-3D61-720F4AB99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F14C3A8F-64BA-1834-7C13-EF7A3F48FAA2}"/>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E7CD5DC-148F-40DF-B92C-3A6F095E425F}"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DCE4DA4-B252-B6FF-F6B5-7454B69CCE60}"/>
              </a:ext>
            </a:extLst>
          </p:cNvPr>
          <p:cNvSpPr txBox="1"/>
          <p:nvPr/>
        </p:nvSpPr>
        <p:spPr>
          <a:xfrm>
            <a:off x="736600" y="1051174"/>
            <a:ext cx="7239000" cy="943785"/>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133"/>
              </a:spcBef>
              <a:spcAft>
                <a:spcPts val="133"/>
              </a:spcAft>
              <a:buClrTx/>
              <a:buSzTx/>
              <a:buFontTx/>
              <a:buNone/>
              <a:tabLst/>
              <a:defRPr/>
            </a:pPr>
            <a:r>
              <a:rPr kumimoji="0" lang="en-US" sz="5333" b="1" i="0" u="none" strike="noStrike" kern="1200" cap="none" spc="0" normalizeH="0" baseline="0" noProof="0" dirty="0">
                <a:ln>
                  <a:noFill/>
                </a:ln>
                <a:solidFill>
                  <a:srgbClr val="002060"/>
                </a:solidFill>
                <a:effectLst/>
                <a:uLnTx/>
                <a:uFillTx/>
                <a:latin typeface="Arial"/>
                <a:ea typeface="+mn-ea"/>
                <a:cs typeface="Arial"/>
              </a:rPr>
              <a:t>The Vision</a:t>
            </a:r>
          </a:p>
        </p:txBody>
      </p:sp>
      <p:sp>
        <p:nvSpPr>
          <p:cNvPr id="9" name="TextBox 8">
            <a:extLst>
              <a:ext uri="{FF2B5EF4-FFF2-40B4-BE49-F238E27FC236}">
                <a16:creationId xmlns:a16="http://schemas.microsoft.com/office/drawing/2014/main" id="{F47BEAE3-B88A-133A-01CE-65525EC9ACC4}"/>
              </a:ext>
            </a:extLst>
          </p:cNvPr>
          <p:cNvSpPr txBox="1"/>
          <p:nvPr/>
        </p:nvSpPr>
        <p:spPr>
          <a:xfrm>
            <a:off x="2778845" y="2442503"/>
            <a:ext cx="10393510" cy="5816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“Downtown is the heart of San Carlos that provides a vibrant, </a:t>
            </a:r>
            <a:r>
              <a:rPr kumimoji="0" lang="en-US" sz="2800" b="1"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pedestrian-friendly</a:t>
            </a: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 safe, charming, futuristic, and </a:t>
            </a:r>
            <a:r>
              <a:rPr kumimoji="0" lang="en-US" sz="2800" b="1"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accessible destination</a:t>
            </a: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 for the community and strongly expresses its unique culture and heritage. It is </a:t>
            </a:r>
            <a:r>
              <a:rPr kumimoji="0" lang="en-US" sz="2800" b="1"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a place for celebration and gathering</a:t>
            </a: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 that offers diverse and authentic experiences through a draw of food, retail, services, art and music in a </a:t>
            </a:r>
            <a:r>
              <a:rPr kumimoji="0" lang="en-US" sz="2800" b="1"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visually attractive environment</a:t>
            </a: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 for the growing community. Downtown is an inclusive place with easy access for all, opportunities for housing and businesses of all types, and </a:t>
            </a:r>
            <a:r>
              <a:rPr kumimoji="0" lang="en-US" sz="2800" b="1"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inviting spaces for all users</a:t>
            </a: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 Downtown San Carlos is a sustainable district, with </a:t>
            </a:r>
            <a:r>
              <a:rPr kumimoji="0" lang="en-US" sz="2800" b="1"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landscape that supports ecological and community health &amp; well-being</a:t>
            </a:r>
            <a:r>
              <a:rPr kumimoji="0" lang="en-US" sz="2800" b="0" i="0" u="none" strike="noStrike" kern="1200" cap="none" spc="0" normalizeH="0" baseline="0" noProof="0" dirty="0">
                <a:ln>
                  <a:noFill/>
                </a:ln>
                <a:solidFill>
                  <a:prstClr val="black"/>
                </a:solidFill>
                <a:effectLst/>
                <a:uLnTx/>
                <a:uFillTx/>
                <a:latin typeface="Avenir Next LT Pro Light" panose="020B0304020202020204" pitchFamily="34"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0324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36BA2-ED40-E5FA-6461-637B1D35410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68957C9-8ABE-49D1-1FCE-20D60AB3AEE0}"/>
              </a:ext>
            </a:extLst>
          </p:cNvPr>
          <p:cNvSpPr>
            <a:spLocks noGrp="1" noRot="1" noMove="1" noResize="1" noEditPoints="1" noAdjustHandles="1" noChangeArrowheads="1" noChangeShapeType="1"/>
          </p:cNvSpPr>
          <p:nvPr/>
        </p:nvSpPr>
        <p:spPr>
          <a:xfrm>
            <a:off x="1" y="247530"/>
            <a:ext cx="16255999" cy="8659908"/>
          </a:xfrm>
          <a:prstGeom prst="rect">
            <a:avLst/>
          </a:prstGeom>
          <a:solidFill>
            <a:srgbClr val="CEE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2" name="Picture 1">
            <a:extLst>
              <a:ext uri="{FF2B5EF4-FFF2-40B4-BE49-F238E27FC236}">
                <a16:creationId xmlns:a16="http://schemas.microsoft.com/office/drawing/2014/main" id="{910B3BA9-A775-0D72-5846-49E8D4599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256000" cy="247529"/>
          </a:xfrm>
          <a:prstGeom prst="rect">
            <a:avLst/>
          </a:prstGeom>
        </p:spPr>
      </p:pic>
      <p:pic>
        <p:nvPicPr>
          <p:cNvPr id="7" name="Picture 6">
            <a:extLst>
              <a:ext uri="{FF2B5EF4-FFF2-40B4-BE49-F238E27FC236}">
                <a16:creationId xmlns:a16="http://schemas.microsoft.com/office/drawing/2014/main" id="{1C4168D4-AF9D-3A27-11CA-8427DA9B6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07438"/>
            <a:ext cx="16256000" cy="247529"/>
          </a:xfrm>
          <a:prstGeom prst="rect">
            <a:avLst/>
          </a:prstGeom>
        </p:spPr>
      </p:pic>
      <p:sp>
        <p:nvSpPr>
          <p:cNvPr id="5" name="Slide Number Placeholder 4">
            <a:extLst>
              <a:ext uri="{FF2B5EF4-FFF2-40B4-BE49-F238E27FC236}">
                <a16:creationId xmlns:a16="http://schemas.microsoft.com/office/drawing/2014/main" id="{78212A32-9953-00FB-09A0-61D668150507}"/>
              </a:ext>
            </a:extLst>
          </p:cNvPr>
          <p:cNvSpPr>
            <a:spLocks noGrp="1"/>
          </p:cNvSpPr>
          <p:nvPr>
            <p:ph type="sldNum" sz="quarter" idx="12"/>
          </p:nvPr>
        </p:nvSpPr>
        <p:spPr/>
        <p:txBody>
          <a:bodyPr/>
          <a:lstStyle/>
          <a:p>
            <a:pPr defTabSz="1219170"/>
            <a:fld id="{9E7CD5DC-148F-40DF-B92C-3A6F095E425F}" type="slidenum">
              <a:rPr lang="en-US">
                <a:solidFill>
                  <a:prstClr val="black">
                    <a:tint val="75000"/>
                  </a:prstClr>
                </a:solidFill>
                <a:latin typeface="Calibri" panose="020F0502020204030204"/>
              </a:rPr>
              <a:pPr defTabSz="1219170"/>
              <a:t>9</a:t>
            </a:fld>
            <a:endParaRPr lang="en-US">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1D57016E-24C7-3E85-6050-2A49BE797A1D}"/>
              </a:ext>
            </a:extLst>
          </p:cNvPr>
          <p:cNvSpPr txBox="1"/>
          <p:nvPr/>
        </p:nvSpPr>
        <p:spPr>
          <a:xfrm>
            <a:off x="8539311" y="1143000"/>
            <a:ext cx="7239000" cy="943785"/>
          </a:xfrm>
          <a:prstGeom prst="rect">
            <a:avLst/>
          </a:prstGeom>
          <a:noFill/>
        </p:spPr>
        <p:txBody>
          <a:bodyPr wrap="square" lIns="121920" tIns="60960" rIns="121920" bIns="60960" anchor="t">
            <a:spAutoFit/>
          </a:bodyPr>
          <a:lstStyle/>
          <a:p>
            <a:pPr defTabSz="1219170">
              <a:spcBef>
                <a:spcPts val="133"/>
              </a:spcBef>
              <a:spcAft>
                <a:spcPts val="133"/>
              </a:spcAft>
            </a:pPr>
            <a:r>
              <a:rPr lang="en-US" sz="5333" b="1" dirty="0">
                <a:solidFill>
                  <a:srgbClr val="002060"/>
                </a:solidFill>
                <a:latin typeface="Arial"/>
                <a:cs typeface="Arial"/>
              </a:rPr>
              <a:t>Guiding Principles </a:t>
            </a:r>
          </a:p>
        </p:txBody>
      </p:sp>
      <p:pic>
        <p:nvPicPr>
          <p:cNvPr id="8" name="Picture 7">
            <a:extLst>
              <a:ext uri="{FF2B5EF4-FFF2-40B4-BE49-F238E27FC236}">
                <a16:creationId xmlns:a16="http://schemas.microsoft.com/office/drawing/2014/main" id="{E3E51206-2981-CA92-0BA3-B65345F60028}"/>
              </a:ext>
            </a:extLst>
          </p:cNvPr>
          <p:cNvPicPr>
            <a:picLocks noChangeAspect="1"/>
          </p:cNvPicPr>
          <p:nvPr/>
        </p:nvPicPr>
        <p:blipFill>
          <a:blip r:embed="rId4"/>
          <a:srcRect b="1938"/>
          <a:stretch/>
        </p:blipFill>
        <p:spPr>
          <a:xfrm>
            <a:off x="900470" y="918365"/>
            <a:ext cx="6738372" cy="7307270"/>
          </a:xfrm>
          <a:prstGeom prst="rect">
            <a:avLst/>
          </a:prstGeom>
        </p:spPr>
      </p:pic>
      <p:sp>
        <p:nvSpPr>
          <p:cNvPr id="9" name="TextBox 8">
            <a:extLst>
              <a:ext uri="{FF2B5EF4-FFF2-40B4-BE49-F238E27FC236}">
                <a16:creationId xmlns:a16="http://schemas.microsoft.com/office/drawing/2014/main" id="{EB0B16F6-5C34-A722-05E7-9F57680A27B2}"/>
              </a:ext>
            </a:extLst>
          </p:cNvPr>
          <p:cNvSpPr txBox="1"/>
          <p:nvPr/>
        </p:nvSpPr>
        <p:spPr>
          <a:xfrm>
            <a:off x="8539311" y="2408658"/>
            <a:ext cx="6816219"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2060"/>
                </a:solidFill>
              </a:rPr>
              <a:t>Balance and more equitable mobility modes.</a:t>
            </a:r>
          </a:p>
          <a:p>
            <a:pPr marL="342900" indent="-342900">
              <a:buFont typeface="Arial" panose="020B0604020202020204" pitchFamily="34" charset="0"/>
              <a:buChar char="•"/>
            </a:pPr>
            <a:r>
              <a:rPr lang="en-US" sz="2400" dirty="0">
                <a:solidFill>
                  <a:srgbClr val="002060"/>
                </a:solidFill>
                <a:ea typeface="Times New Roman" panose="02020603050405020304" pitchFamily="18" charset="0"/>
              </a:rPr>
              <a:t>S</a:t>
            </a:r>
            <a:r>
              <a:rPr lang="en-US" sz="2400" dirty="0">
                <a:solidFill>
                  <a:srgbClr val="002060"/>
                </a:solidFill>
                <a:effectLst/>
                <a:ea typeface="Times New Roman" panose="02020603050405020304" pitchFamily="18" charset="0"/>
              </a:rPr>
              <a:t>ocially vibrant pedestrian-oriented environment</a:t>
            </a:r>
          </a:p>
          <a:p>
            <a:pPr marL="342900" indent="-342900">
              <a:buFont typeface="Arial" panose="020B0604020202020204" pitchFamily="34" charset="0"/>
              <a:buChar char="•"/>
            </a:pPr>
            <a:r>
              <a:rPr lang="en-US" sz="2400" dirty="0">
                <a:solidFill>
                  <a:srgbClr val="002060"/>
                </a:solidFill>
                <a:ea typeface="Times New Roman" panose="02020603050405020304" pitchFamily="18" charset="0"/>
              </a:rPr>
              <a:t>D</a:t>
            </a:r>
            <a:r>
              <a:rPr lang="en-US" sz="2400" dirty="0">
                <a:solidFill>
                  <a:srgbClr val="002060"/>
                </a:solidFill>
                <a:effectLst/>
                <a:ea typeface="Times New Roman" panose="02020603050405020304" pitchFamily="18" charset="0"/>
              </a:rPr>
              <a:t>istinctive character and identity unique to San Carlos’ culture, history, and context.</a:t>
            </a:r>
            <a:endParaRPr lang="en-US" sz="2400" dirty="0">
              <a:solidFill>
                <a:srgbClr val="002060"/>
              </a:solidFill>
              <a:ea typeface="Times New Roman" panose="02020603050405020304" pitchFamily="18" charset="0"/>
            </a:endParaRPr>
          </a:p>
          <a:p>
            <a:pPr marL="342900" indent="-342900">
              <a:buFont typeface="Arial" panose="020B0604020202020204" pitchFamily="34" charset="0"/>
              <a:buChar char="•"/>
            </a:pPr>
            <a:r>
              <a:rPr lang="en-US" sz="2400" dirty="0">
                <a:solidFill>
                  <a:srgbClr val="002060"/>
                </a:solidFill>
                <a:ea typeface="Times New Roman" panose="02020603050405020304" pitchFamily="18" charset="0"/>
              </a:rPr>
              <a:t>V</a:t>
            </a:r>
            <a:r>
              <a:rPr lang="en-US" sz="2400" dirty="0">
                <a:solidFill>
                  <a:srgbClr val="002060"/>
                </a:solidFill>
                <a:effectLst/>
                <a:ea typeface="Times New Roman" panose="02020603050405020304" pitchFamily="18" charset="0"/>
              </a:rPr>
              <a:t>ibrancy and vitality that consistently attracts users and shoppers in a setting that is distinctive, safe, and attractive.</a:t>
            </a:r>
          </a:p>
          <a:p>
            <a:pPr marL="342900" indent="-342900">
              <a:buFont typeface="Arial" panose="020B0604020202020204" pitchFamily="34" charset="0"/>
              <a:buChar char="•"/>
            </a:pPr>
            <a:r>
              <a:rPr lang="en-US" sz="2400" dirty="0">
                <a:solidFill>
                  <a:srgbClr val="002060"/>
                </a:solidFill>
                <a:ea typeface="Times New Roman" panose="02020603050405020304" pitchFamily="18" charset="0"/>
              </a:rPr>
              <a:t>E</a:t>
            </a:r>
            <a:r>
              <a:rPr lang="en-US" sz="2400" dirty="0">
                <a:solidFill>
                  <a:srgbClr val="002060"/>
                </a:solidFill>
                <a:effectLst/>
                <a:ea typeface="Times New Roman" panose="02020603050405020304" pitchFamily="18" charset="0"/>
              </a:rPr>
              <a:t>quitable place offering social, economic, housing and recreational opportunities at varying levels of affordability for all users along with being resilient to address evolving climate adaptation needs.</a:t>
            </a:r>
          </a:p>
          <a:p>
            <a:endParaRPr lang="en-US" dirty="0"/>
          </a:p>
          <a:p>
            <a:r>
              <a:rPr lang="en-US" dirty="0"/>
              <a:t> </a:t>
            </a:r>
          </a:p>
        </p:txBody>
      </p:sp>
    </p:spTree>
    <p:extLst>
      <p:ext uri="{BB962C8B-B14F-4D97-AF65-F5344CB8AC3E}">
        <p14:creationId xmlns:p14="http://schemas.microsoft.com/office/powerpoint/2010/main" val="23716238"/>
      </p:ext>
    </p:extLst>
  </p:cSld>
  <p:clrMapOvr>
    <a:masterClrMapping/>
  </p:clrMapOvr>
</p:sld>
</file>

<file path=ppt/theme/theme1.xml><?xml version="1.0" encoding="utf-8"?>
<a:theme xmlns:a="http://schemas.openxmlformats.org/drawingml/2006/main" name="Alta Presentation Templat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HillPresentatio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lta Presentation Templat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F&amp;P_template1">
      <a:dk1>
        <a:srgbClr val="262626"/>
      </a:dk1>
      <a:lt1>
        <a:sysClr val="window" lastClr="FFFFFF"/>
      </a:lt1>
      <a:dk2>
        <a:srgbClr val="7F7F7F"/>
      </a:dk2>
      <a:lt2>
        <a:srgbClr val="F2F2F2"/>
      </a:lt2>
      <a:accent1>
        <a:srgbClr val="8DC64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FBCF265B-C4FD-4A83-A70A-5117DF696C3F}" vid="{F6FC071F-D88D-413B-A97F-C0035DF64F43}"/>
    </a:ext>
  </a:extLst>
</a:theme>
</file>

<file path=ppt/theme/theme5.xml><?xml version="1.0" encoding="utf-8"?>
<a:theme xmlns:a="http://schemas.openxmlformats.org/drawingml/2006/main" name="2_Office Theme">
  <a:themeElements>
    <a:clrScheme name="VMT">
      <a:dk1>
        <a:sysClr val="windowText" lastClr="000000"/>
      </a:dk1>
      <a:lt1>
        <a:sysClr val="window" lastClr="FFFFFF"/>
      </a:lt1>
      <a:dk2>
        <a:srgbClr val="44546A"/>
      </a:dk2>
      <a:lt2>
        <a:srgbClr val="E7E6E6"/>
      </a:lt2>
      <a:accent1>
        <a:srgbClr val="535353"/>
      </a:accent1>
      <a:accent2>
        <a:srgbClr val="4C763D"/>
      </a:accent2>
      <a:accent3>
        <a:srgbClr val="A0C191"/>
      </a:accent3>
      <a:accent4>
        <a:srgbClr val="BECEC4"/>
      </a:accent4>
      <a:accent5>
        <a:srgbClr val="FFFFFF"/>
      </a:accent5>
      <a:accent6>
        <a:srgbClr val="E7E6E6"/>
      </a:accent6>
      <a:hlink>
        <a:srgbClr val="70AD47"/>
      </a:hlink>
      <a:folHlink>
        <a:srgbClr val="A8D08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arce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23241</TotalTime>
  <Words>2422</Words>
  <Application>Microsoft Office PowerPoint</Application>
  <PresentationFormat>Custom</PresentationFormat>
  <Paragraphs>412</Paragraphs>
  <Slides>45</Slides>
  <Notes>45</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45</vt:i4>
      </vt:variant>
    </vt:vector>
  </HeadingPairs>
  <TitlesOfParts>
    <vt:vector size="72" baseType="lpstr">
      <vt:lpstr>Akzidenz-Grotesk Std Bold Cnd</vt:lpstr>
      <vt:lpstr>Akzidenz-Grotesk Std Med</vt:lpstr>
      <vt:lpstr>Akzidenz-Grotesk Std Regular</vt:lpstr>
      <vt:lpstr>Aptos</vt:lpstr>
      <vt:lpstr>Arial</vt:lpstr>
      <vt:lpstr>Avenir Next LT Pro Light</vt:lpstr>
      <vt:lpstr>Calibri</vt:lpstr>
      <vt:lpstr>Calibri Light</vt:lpstr>
      <vt:lpstr>Californian FB</vt:lpstr>
      <vt:lpstr>Franklin Gothic Heavy</vt:lpstr>
      <vt:lpstr>Gill Sans MT</vt:lpstr>
      <vt:lpstr>Lato</vt:lpstr>
      <vt:lpstr>Myriad Pro</vt:lpstr>
      <vt:lpstr>Open Sans</vt:lpstr>
      <vt:lpstr>Open Sans Light</vt:lpstr>
      <vt:lpstr>Raleway Regular</vt:lpstr>
      <vt:lpstr>Segoe UI</vt:lpstr>
      <vt:lpstr>Sitka Display</vt:lpstr>
      <vt:lpstr>Times New Roman</vt:lpstr>
      <vt:lpstr>Wingdings</vt:lpstr>
      <vt:lpstr>Alta Presentation Template 2015</vt:lpstr>
      <vt:lpstr>SummerHillPresentation</vt:lpstr>
      <vt:lpstr>1_Alta Presentation Template 2015</vt:lpstr>
      <vt:lpstr>Theme1</vt:lpstr>
      <vt:lpstr>2_Office Theme</vt:lpstr>
      <vt:lpstr>1_Office Theme</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 Savay</dc:creator>
  <cp:lastModifiedBy>Lisa Porras</cp:lastModifiedBy>
  <cp:revision>539</cp:revision>
  <cp:lastPrinted>2025-04-21T23:47:33Z</cp:lastPrinted>
  <dcterms:created xsi:type="dcterms:W3CDTF">2016-09-28T10:46:04Z</dcterms:created>
  <dcterms:modified xsi:type="dcterms:W3CDTF">2025-04-28T18:38:28Z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2016-03-14T00:00:00Z</vt:filetime>
  </property>
  <property fmtid="{D5CDD505-2E9C-101B-9397-08002B2CF9AE}" pid="3" name="Creator">
    <vt:lpwstr>Adobe InDesign CC 2015 (Windows)</vt:lpwstr>
  </property>
  <property fmtid="{D5CDD505-2E9C-101B-9397-08002B2CF9AE}" pid="4" name="LastSaved">
    <vt:filetime>2016-09-28T00:00:00Z</vt:filetime>
  </property>
</Properties>
</file>